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66" autoAdjust="0"/>
    <p:restoredTop sz="94660"/>
  </p:normalViewPr>
  <p:slideViewPr>
    <p:cSldViewPr>
      <p:cViewPr>
        <p:scale>
          <a:sx n="80" d="100"/>
          <a:sy n="80" d="100"/>
        </p:scale>
        <p:origin x="-510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51058-D803-4959-9B54-0B8687A43E9D}" type="datetime1">
              <a:rPr lang="en-US">
                <a:solidFill>
                  <a:prstClr val="white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96B5C-97F9-4AD2-9633-AC263D1BEEF8}" type="slidenum">
              <a:rPr lang="en-US">
                <a:solidFill>
                  <a:prstClr val="white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9920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140E6-B583-49F8-BEEC-A55E25768931}" type="datetime1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BCED9-CAC5-4A7C-B65F-A4ED08A93532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266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71E82-693C-4E4E-8A50-54165614A1F5}" type="datetime1">
              <a:rPr lang="en-US">
                <a:solidFill>
                  <a:prstClr val="white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721E9-BCB3-4056-AD42-CFE280ED13FD}" type="slidenum">
              <a:rPr lang="en-US">
                <a:solidFill>
                  <a:prstClr val="white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6905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69846-B6B4-4680-B17E-1EF50DB791E4}" type="datetime1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DBC4F-6704-41C4-8B66-6168B942082D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168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D58E5-7A98-4090-92B6-0E60B4BE90B5}" type="datetime1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15C6C-C2EB-4110-B982-9A9D160ED326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331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67140-16D9-44C1-8318-286453126E83}" type="datetime1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B2112-42FB-4E23-8CC5-6C4AA78EB787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518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992A6-C097-446C-A1AF-037DFAB96D9F}" type="datetime1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DD944-0304-4694-82B1-9A34E0064DD0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480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0255C-E307-46B8-88BA-6A6E773F607A}" type="datetime1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185A9-8638-47D2-9AB1-05B16043ABB4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16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826B4-EDE9-41E3-BB3C-AECF03B4299A}" type="datetime1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shade val="50000"/>
                  </a:prstClr>
                </a:solidFill>
              </a:rPr>
              <a:t>Some rights reserved, MyWikiBiz.com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FDF44-205C-4171-A8AD-8C7888EE80C6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1123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DC793-944E-4C06-AC1D-2E2A2B012C55}" type="datetime1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195DB-9346-4DD0-B2B7-5D4BCD1083F5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517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632A0-ABF8-4039-875B-EBD33FB9B495}" type="datetime1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95000"/>
                  </a:prstClr>
                </a:solidFill>
              </a:rPr>
              <a:t>Some rights reserved, MyWikiBiz.com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46950-C261-40B4-9AFF-38B7BE375D74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929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72FB62-1DEC-4794-A52B-8957976338D2}" type="datetime1">
              <a:rPr lang="en-US">
                <a:solidFill>
                  <a:prstClr val="black">
                    <a:tint val="9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11/18/2013</a:t>
            </a:fld>
            <a:endParaRPr lang="en-US">
              <a:solidFill>
                <a:prstClr val="black">
                  <a:tint val="9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solidFill>
                  <a:prstClr val="black">
                    <a:tint val="95000"/>
                  </a:prstClr>
                </a:solidFill>
                <a:latin typeface="Arial" charset="0"/>
              </a:rPr>
              <a:t>Some rights reserved, MyWikiBiz.com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A2DCA1-9FD1-4045-9D74-92656E881E77}" type="slidenum">
              <a:rPr lang="en-US">
                <a:solidFill>
                  <a:prstClr val="black">
                    <a:tint val="9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>
                  <a:tint val="9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615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Microsoft_Excel_Chart1.xls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png"/><Relationship Id="rId4" Type="http://schemas.openxmlformats.org/officeDocument/2006/relationships/oleObject" Target="../embeddings/Microsoft_Excel_Chart2.xls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accent1">
                    <a:satMod val="150000"/>
                  </a:schemeClr>
                </a:solidFill>
              </a:rPr>
              <a:t>Creating articles about businesses</a:t>
            </a:r>
            <a:endParaRPr lang="en-US" sz="40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03008E60-38B0-4FDC-BE28-B4608005DF6B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pic>
        <p:nvPicPr>
          <p:cNvPr id="14340" name="Picture 2" descr="http://wikipediocracy.com/forum/images/spac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113" y="3898900"/>
            <a:ext cx="38100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3" descr="http://wikipediocracy.com/forum/images/spac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3898900"/>
            <a:ext cx="38100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4" descr="http://wikipediocracy.com/forum/images/spac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3898900"/>
            <a:ext cx="38100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5" descr="http://wikipediocracy.com/forum/images/spac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3898900"/>
            <a:ext cx="28575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28600" y="3205163"/>
            <a:ext cx="41910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600" b="1">
                <a:solidFill>
                  <a:srgbClr val="0000FF"/>
                </a:solidFill>
                <a:latin typeface="Georgia" pitchFamily="18" charset="0"/>
              </a:rPr>
              <a:t>Article creator</a:t>
            </a:r>
            <a:r>
              <a:rPr lang="en-US" altLang="en-US" sz="1600">
                <a:solidFill>
                  <a:prstClr val="black"/>
                </a:solidFill>
                <a:latin typeface="Georgia" pitchFamily="18" charset="0"/>
              </a:rPr>
              <a:t> was defined as the editor most responsible for creating the article about the business.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600">
              <a:solidFill>
                <a:prstClr val="black"/>
              </a:solidFill>
              <a:latin typeface="Georgia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600">
                <a:solidFill>
                  <a:prstClr val="black"/>
                </a:solidFill>
                <a:latin typeface="Georgia" pitchFamily="18" charset="0"/>
              </a:rPr>
              <a:t>Focus more than 50% of edits on one subject?  Probably has a “conflict of interest”.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600">
              <a:solidFill>
                <a:prstClr val="black"/>
              </a:solidFill>
              <a:latin typeface="Georgia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600">
                <a:solidFill>
                  <a:prstClr val="black"/>
                </a:solidFill>
                <a:latin typeface="Georgia" pitchFamily="18" charset="0"/>
              </a:rPr>
              <a:t>Among 100 business article creators, 37 devoted more than 50% of all their edits to the one article.  In most of these cases, the concentration of edits </a:t>
            </a:r>
            <a:r>
              <a:rPr lang="en-US" altLang="en-US" sz="1600" b="1">
                <a:solidFill>
                  <a:prstClr val="black"/>
                </a:solidFill>
                <a:latin typeface="Georgia" pitchFamily="18" charset="0"/>
              </a:rPr>
              <a:t>exceeded 90%</a:t>
            </a:r>
            <a:r>
              <a:rPr lang="en-US" altLang="en-US" sz="1600">
                <a:solidFill>
                  <a:prstClr val="black"/>
                </a:solidFill>
                <a:latin typeface="Georgia" pitchFamily="18" charset="0"/>
              </a:rPr>
              <a:t>.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28600" y="1570038"/>
            <a:ext cx="8686800" cy="4830762"/>
            <a:chOff x="228600" y="1569376"/>
            <a:chExt cx="8686800" cy="4831423"/>
          </a:xfrm>
        </p:grpSpPr>
        <p:sp>
          <p:nvSpPr>
            <p:cNvPr id="14346" name="TextBox 7"/>
            <p:cNvSpPr txBox="1">
              <a:spLocks noChangeArrowheads="1"/>
            </p:cNvSpPr>
            <p:nvPr/>
          </p:nvSpPr>
          <p:spPr bwMode="auto">
            <a:xfrm>
              <a:off x="228600" y="1569376"/>
              <a:ext cx="868680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600">
                  <a:solidFill>
                    <a:prstClr val="black"/>
                  </a:solidFill>
                  <a:latin typeface="Georgia" pitchFamily="18" charset="0"/>
                </a:rPr>
                <a:t>Study of </a:t>
              </a:r>
              <a:r>
                <a:rPr lang="en-US" altLang="en-US" sz="1600" b="1">
                  <a:solidFill>
                    <a:prstClr val="black"/>
                  </a:solidFill>
                  <a:latin typeface="Georgia" pitchFamily="18" charset="0"/>
                </a:rPr>
                <a:t>100 randomly-selected articles about businesses </a:t>
              </a:r>
              <a:r>
                <a:rPr lang="en-US" altLang="en-US" sz="1600">
                  <a:solidFill>
                    <a:prstClr val="black"/>
                  </a:solidFill>
                  <a:latin typeface="Georgia" pitchFamily="18" charset="0"/>
                </a:rPr>
                <a:t>and organizations on Wikipedia: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1600">
                <a:solidFill>
                  <a:prstClr val="black"/>
                </a:solidFill>
                <a:latin typeface="Georgia" pitchFamily="18" charset="0"/>
              </a:endParaRP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600">
                  <a:solidFill>
                    <a:prstClr val="black"/>
                  </a:solidFill>
                  <a:latin typeface="Georgia" pitchFamily="18" charset="0"/>
                </a:rPr>
                <a:t>About 4% to 12% of Wikipedia articles are about businesses, private non-profit organizations, or product brands (depending on what you may count as a “business”; e.g., airports, amusement parks, colleges, and orchestras were </a:t>
              </a:r>
              <a:r>
                <a:rPr lang="en-US" altLang="en-US" sz="1600" i="1">
                  <a:solidFill>
                    <a:prstClr val="black"/>
                  </a:solidFill>
                  <a:latin typeface="Georgia" pitchFamily="18" charset="0"/>
                </a:rPr>
                <a:t>excluded</a:t>
              </a:r>
              <a:r>
                <a:rPr lang="en-US" altLang="en-US" sz="1600">
                  <a:solidFill>
                    <a:prstClr val="black"/>
                  </a:solidFill>
                  <a:latin typeface="Georgia" pitchFamily="18" charset="0"/>
                </a:rPr>
                <a:t> from this study).</a:t>
              </a:r>
            </a:p>
          </p:txBody>
        </p:sp>
        <p:graphicFrame>
          <p:nvGraphicFramePr>
            <p:cNvPr id="14347" name="Chart 5"/>
            <p:cNvGraphicFramePr>
              <a:graphicFrameLocks/>
            </p:cNvGraphicFramePr>
            <p:nvPr/>
          </p:nvGraphicFramePr>
          <p:xfrm>
            <a:off x="4391546" y="3287826"/>
            <a:ext cx="4574654" cy="31637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8" r:id="rId4" imgW="4578493" imgH="3164098" progId="Excel.Chart.8">
                    <p:embed/>
                  </p:oleObj>
                </mc:Choice>
                <mc:Fallback>
                  <p:oleObj r:id="rId4" imgW="4578493" imgH="3164098" progId="Excel.Chart.8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91546" y="3287826"/>
                          <a:ext cx="4574654" cy="31637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31385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accent1">
                    <a:satMod val="150000"/>
                  </a:schemeClr>
                </a:solidFill>
              </a:rPr>
              <a:t>Building articles about businesses</a:t>
            </a:r>
            <a:endParaRPr lang="en-US" sz="40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B813CD17-C799-46BA-82A8-EC7AC044FDC9}" type="slidenum">
              <a:rPr lang="en-US">
                <a:solidFill>
                  <a:prstClr val="black">
                    <a:tint val="95000"/>
                  </a:prstClr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>
                  <a:tint val="95000"/>
                </a:prstClr>
              </a:solidFill>
            </a:endParaRPr>
          </a:p>
        </p:txBody>
      </p:sp>
      <p:pic>
        <p:nvPicPr>
          <p:cNvPr id="15364" name="Picture 2" descr="http://wikipediocracy.com/forum/images/spac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113" y="3898900"/>
            <a:ext cx="38100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3" descr="http://wikipediocracy.com/forum/images/spac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3898900"/>
            <a:ext cx="38100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4" descr="http://wikipediocracy.com/forum/images/spac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3898900"/>
            <a:ext cx="38100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5" descr="http://wikipediocracy.com/forum/images/spac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3898900"/>
            <a:ext cx="28575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28600" y="3382963"/>
            <a:ext cx="41910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600">
                <a:solidFill>
                  <a:prstClr val="black"/>
                </a:solidFill>
                <a:latin typeface="Georgia" pitchFamily="18" charset="0"/>
              </a:rPr>
              <a:t>In </a:t>
            </a:r>
            <a:r>
              <a:rPr lang="en-US" altLang="en-US" sz="1600" b="1">
                <a:solidFill>
                  <a:prstClr val="black"/>
                </a:solidFill>
                <a:latin typeface="Georgia" pitchFamily="18" charset="0"/>
              </a:rPr>
              <a:t>only 3 of the cases</a:t>
            </a:r>
            <a:r>
              <a:rPr lang="en-US" altLang="en-US" sz="1600">
                <a:solidFill>
                  <a:prstClr val="black"/>
                </a:solidFill>
                <a:latin typeface="Georgia" pitchFamily="18" charset="0"/>
              </a:rPr>
              <a:t> of the 100 heaviest contributors was the editor </a:t>
            </a:r>
            <a:r>
              <a:rPr lang="en-US" altLang="en-US" sz="1600" b="1">
                <a:solidFill>
                  <a:prstClr val="black"/>
                </a:solidFill>
                <a:latin typeface="Georgia" pitchFamily="18" charset="0"/>
              </a:rPr>
              <a:t>blocked</a:t>
            </a:r>
            <a:r>
              <a:rPr lang="en-US" altLang="en-US" sz="1600">
                <a:solidFill>
                  <a:prstClr val="black"/>
                </a:solidFill>
                <a:latin typeface="Georgia" pitchFamily="18" charset="0"/>
              </a:rPr>
              <a:t> by a Wikipedia administrator.  Reason why?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600">
              <a:solidFill>
                <a:prstClr val="black"/>
              </a:solidFill>
              <a:latin typeface="Georgia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600">
                <a:solidFill>
                  <a:prstClr val="black"/>
                </a:solidFill>
                <a:latin typeface="Georgia" pitchFamily="18" charset="0"/>
              </a:rPr>
              <a:t>User name matched the name of the business.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600">
              <a:solidFill>
                <a:prstClr val="black"/>
              </a:solidFill>
              <a:latin typeface="Georgia" pitchFamily="18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600">
                <a:solidFill>
                  <a:prstClr val="black"/>
                </a:solidFill>
                <a:latin typeface="Georgia" pitchFamily="18" charset="0"/>
              </a:rPr>
              <a:t>Among 100 heaviest contributors, 51 of them devoted more than 50% of all their edits to the one article about the business or organization.  In most of these cases, the concentration of edits exceeded 90%.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28600" y="1555750"/>
            <a:ext cx="8737600" cy="4895850"/>
            <a:chOff x="228600" y="1555728"/>
            <a:chExt cx="8737600" cy="4895871"/>
          </a:xfrm>
        </p:grpSpPr>
        <p:sp>
          <p:nvSpPr>
            <p:cNvPr id="15370" name="TextBox 7"/>
            <p:cNvSpPr txBox="1">
              <a:spLocks noChangeArrowheads="1"/>
            </p:cNvSpPr>
            <p:nvPr/>
          </p:nvSpPr>
          <p:spPr bwMode="auto">
            <a:xfrm>
              <a:off x="228600" y="1555728"/>
              <a:ext cx="868680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600">
                  <a:solidFill>
                    <a:prstClr val="black"/>
                  </a:solidFill>
                  <a:latin typeface="Georgia" pitchFamily="18" charset="0"/>
                </a:rPr>
                <a:t>Next, the study looked at the activity of each article’s </a:t>
              </a:r>
              <a:r>
                <a:rPr lang="en-US" altLang="en-US" sz="1600" b="1">
                  <a:solidFill>
                    <a:srgbClr val="FF6600"/>
                  </a:solidFill>
                  <a:latin typeface="Georgia" pitchFamily="18" charset="0"/>
                </a:rPr>
                <a:t>heaviest contributor </a:t>
              </a:r>
              <a:r>
                <a:rPr lang="en-US" altLang="en-US" sz="1600">
                  <a:solidFill>
                    <a:prstClr val="black"/>
                  </a:solidFill>
                  <a:latin typeface="Georgia" pitchFamily="18" charset="0"/>
                </a:rPr>
                <a:t>– defined as the editor who added the greatest total bytes of content that were not promptly removed within several days.  </a:t>
              </a: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en-US" altLang="en-US" sz="1600">
                <a:solidFill>
                  <a:prstClr val="black"/>
                </a:solidFill>
                <a:latin typeface="Georgia" pitchFamily="18" charset="0"/>
              </a:endParaRPr>
            </a:p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600">
                  <a:solidFill>
                    <a:prstClr val="black"/>
                  </a:solidFill>
                  <a:latin typeface="Georgia" pitchFamily="18" charset="0"/>
                </a:rPr>
                <a:t>In 61 cases out of the sample 100, the corporate article's </a:t>
              </a:r>
              <a:r>
                <a:rPr lang="en-US" altLang="en-US" sz="1600" b="1">
                  <a:solidFill>
                    <a:srgbClr val="0000FF"/>
                  </a:solidFill>
                  <a:latin typeface="Georgia" pitchFamily="18" charset="0"/>
                </a:rPr>
                <a:t>creator</a:t>
              </a:r>
              <a:r>
                <a:rPr lang="en-US" altLang="en-US" sz="1600">
                  <a:solidFill>
                    <a:prstClr val="black"/>
                  </a:solidFill>
                  <a:latin typeface="Georgia" pitchFamily="18" charset="0"/>
                </a:rPr>
                <a:t> was also the </a:t>
              </a:r>
              <a:r>
                <a:rPr lang="en-US" altLang="en-US" sz="1600" b="1">
                  <a:solidFill>
                    <a:srgbClr val="FF6600"/>
                  </a:solidFill>
                  <a:latin typeface="Georgia" pitchFamily="18" charset="0"/>
                </a:rPr>
                <a:t>heaviest contributor</a:t>
              </a:r>
              <a:r>
                <a:rPr lang="en-US" altLang="en-US" sz="1600">
                  <a:solidFill>
                    <a:prstClr val="black"/>
                  </a:solidFill>
                  <a:latin typeface="Georgia" pitchFamily="18" charset="0"/>
                </a:rPr>
                <a:t> to the article, more than any single other subsequent editor.</a:t>
              </a:r>
            </a:p>
          </p:txBody>
        </p:sp>
        <p:graphicFrame>
          <p:nvGraphicFramePr>
            <p:cNvPr id="15371" name="Chart 1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881509789"/>
                </p:ext>
              </p:extLst>
            </p:nvPr>
          </p:nvGraphicFramePr>
          <p:xfrm>
            <a:off x="4391546" y="3125389"/>
            <a:ext cx="4574654" cy="33262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2" r:id="rId4" imgW="4578493" imgH="3164098" progId="Excel.Chart.8">
                    <p:embed/>
                  </p:oleObj>
                </mc:Choice>
                <mc:Fallback>
                  <p:oleObj r:id="rId4" imgW="4578493" imgH="3164098" progId="Excel.Chart.8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91546" y="3125389"/>
                          <a:ext cx="4574654" cy="33262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709307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278</Words>
  <Application>Microsoft Office PowerPoint</Application>
  <PresentationFormat>On-screen Show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Module</vt:lpstr>
      <vt:lpstr>Microsoft Excel Chart</vt:lpstr>
      <vt:lpstr>Creating articles about businesses</vt:lpstr>
      <vt:lpstr>Building articles about businesses</vt:lpstr>
    </vt:vector>
  </TitlesOfParts>
  <Company>MyWikiBiz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about business articles on Wikipedia</dc:title>
  <dc:creator>Gregory_Kohs@cable.comcast.com</dc:creator>
  <cp:lastModifiedBy>CIS</cp:lastModifiedBy>
  <cp:revision>3</cp:revision>
  <dcterms:created xsi:type="dcterms:W3CDTF">2013-11-18T17:47:11Z</dcterms:created>
  <dcterms:modified xsi:type="dcterms:W3CDTF">2013-11-18T17:51:12Z</dcterms:modified>
</cp:coreProperties>
</file>