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67" r:id="rId2"/>
    <p:sldId id="262" r:id="rId3"/>
    <p:sldId id="266" r:id="rId4"/>
    <p:sldId id="264" r:id="rId5"/>
  </p:sldIdLst>
  <p:sldSz cx="9144000" cy="6858000" type="screen4x3"/>
  <p:notesSz cx="6858000" cy="9240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1E0"/>
    <a:srgbClr val="FF99CC"/>
    <a:srgbClr val="66FF99"/>
    <a:srgbClr val="008000"/>
    <a:srgbClr val="CC66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D4A803-0D46-4CFA-854C-A7BD91A59ADC}" v="68" dt="2021-05-30T15:41:38.5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82" autoAdjust="0"/>
    <p:restoredTop sz="94660"/>
  </p:normalViewPr>
  <p:slideViewPr>
    <p:cSldViewPr>
      <p:cViewPr varScale="1">
        <p:scale>
          <a:sx n="114" d="100"/>
          <a:sy n="114" d="100"/>
        </p:scale>
        <p:origin x="8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80" d="100"/>
          <a:sy n="80" d="100"/>
        </p:scale>
        <p:origin x="-1152" y="810"/>
      </p:cViewPr>
      <p:guideLst>
        <p:guide orient="horz" pos="291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gory Kohs" userId="628083f531b22dc5" providerId="LiveId" clId="{D0D4A803-0D46-4CFA-854C-A7BD91A59ADC}"/>
    <pc:docChg chg="undo custSel delSld modSld sldOrd">
      <pc:chgData name="Gregory Kohs" userId="628083f531b22dc5" providerId="LiveId" clId="{D0D4A803-0D46-4CFA-854C-A7BD91A59ADC}" dt="2021-05-30T15:41:38.597" v="163" actId="255"/>
      <pc:docMkLst>
        <pc:docMk/>
      </pc:docMkLst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853622367" sldId="256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415296671" sldId="257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303141623" sldId="260"/>
        </pc:sldMkLst>
      </pc:sldChg>
      <pc:sldChg chg="modSp ord">
        <pc:chgData name="Gregory Kohs" userId="628083f531b22dc5" providerId="LiveId" clId="{D0D4A803-0D46-4CFA-854C-A7BD91A59ADC}" dt="2021-05-30T15:41:38.597" v="163" actId="255"/>
        <pc:sldMkLst>
          <pc:docMk/>
          <pc:sldMk cId="1923718957" sldId="262"/>
        </pc:sldMkLst>
        <pc:spChg chg="mod">
          <ac:chgData name="Gregory Kohs" userId="628083f531b22dc5" providerId="LiveId" clId="{D0D4A803-0D46-4CFA-854C-A7BD91A59ADC}" dt="2021-05-30T15:41:38.597" v="163" actId="255"/>
          <ac:spMkLst>
            <pc:docMk/>
            <pc:sldMk cId="1923718957" sldId="262"/>
            <ac:spMk id="9" creationId="{00000000-0000-0000-0000-000000000000}"/>
          </ac:spMkLst>
        </pc:spChg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764810530" sldId="263"/>
        </pc:sldMkLst>
      </pc:sldChg>
      <pc:sldChg chg="del">
        <pc:chgData name="Gregory Kohs" userId="628083f531b22dc5" providerId="LiveId" clId="{D0D4A803-0D46-4CFA-854C-A7BD91A59ADC}" dt="2021-05-30T15:40:38.134" v="151" actId="2696"/>
        <pc:sldMkLst>
          <pc:docMk/>
          <pc:sldMk cId="2959120393" sldId="265"/>
        </pc:sldMkLst>
      </pc:sldChg>
      <pc:sldChg chg="addSp delSp modSp mod modAnim">
        <pc:chgData name="Gregory Kohs" userId="628083f531b22dc5" providerId="LiveId" clId="{D0D4A803-0D46-4CFA-854C-A7BD91A59ADC}" dt="2021-05-30T15:39:47.495" v="150" actId="1035"/>
        <pc:sldMkLst>
          <pc:docMk/>
          <pc:sldMk cId="3654560677" sldId="267"/>
        </pc:sldMkLst>
        <pc:spChg chg="mod">
          <ac:chgData name="Gregory Kohs" userId="628083f531b22dc5" providerId="LiveId" clId="{D0D4A803-0D46-4CFA-854C-A7BD91A59ADC}" dt="2021-05-30T15:36:59.067" v="109" actId="255"/>
          <ac:spMkLst>
            <pc:docMk/>
            <pc:sldMk cId="3654560677" sldId="267"/>
            <ac:spMk id="2" creationId="{00000000-0000-0000-0000-000000000000}"/>
          </ac:spMkLst>
        </pc:spChg>
        <pc:spChg chg="mod topLvl">
          <ac:chgData name="Gregory Kohs" userId="628083f531b22dc5" providerId="LiveId" clId="{D0D4A803-0D46-4CFA-854C-A7BD91A59ADC}" dt="2021-05-30T15:36:23.977" v="93" actId="1076"/>
          <ac:spMkLst>
            <pc:docMk/>
            <pc:sldMk cId="3654560677" sldId="267"/>
            <ac:spMk id="9" creationId="{00000000-0000-0000-0000-000000000000}"/>
          </ac:spMkLst>
        </pc:spChg>
        <pc:spChg chg="add mod">
          <ac:chgData name="Gregory Kohs" userId="628083f531b22dc5" providerId="LiveId" clId="{D0D4A803-0D46-4CFA-854C-A7BD91A59ADC}" dt="2021-05-30T15:39:47.495" v="150" actId="1035"/>
          <ac:spMkLst>
            <pc:docMk/>
            <pc:sldMk cId="3654560677" sldId="267"/>
            <ac:spMk id="15" creationId="{F3F8784D-0B95-451A-A79D-8C71ED6E597E}"/>
          </ac:spMkLst>
        </pc:spChg>
        <pc:grpChg chg="add del mod">
          <ac:chgData name="Gregory Kohs" userId="628083f531b22dc5" providerId="LiveId" clId="{D0D4A803-0D46-4CFA-854C-A7BD91A59ADC}" dt="2021-05-30T15:33:17.282" v="26" actId="165"/>
          <ac:grpSpMkLst>
            <pc:docMk/>
            <pc:sldMk cId="3654560677" sldId="267"/>
            <ac:grpSpMk id="6" creationId="{A64AB1A9-B578-438A-A9DC-82A8BCB99DE9}"/>
          </ac:grpSpMkLst>
        </pc:grpChg>
        <pc:grpChg chg="add mod">
          <ac:chgData name="Gregory Kohs" userId="628083f531b22dc5" providerId="LiveId" clId="{D0D4A803-0D46-4CFA-854C-A7BD91A59ADC}" dt="2021-05-30T15:36:18.445" v="92" actId="1076"/>
          <ac:grpSpMkLst>
            <pc:docMk/>
            <pc:sldMk cId="3654560677" sldId="267"/>
            <ac:grpSpMk id="7" creationId="{36A3F46A-4720-4B2D-B165-7387028CDF63}"/>
          </ac:grpSpMkLst>
        </pc:grpChg>
        <pc:graphicFrameChg chg="mod">
          <ac:chgData name="Gregory Kohs" userId="628083f531b22dc5" providerId="LiveId" clId="{D0D4A803-0D46-4CFA-854C-A7BD91A59ADC}" dt="2021-05-30T15:36:06.776" v="90" actId="1076"/>
          <ac:graphicFrameMkLst>
            <pc:docMk/>
            <pc:sldMk cId="3654560677" sldId="267"/>
            <ac:graphicFrameMk id="5" creationId="{00000000-0000-0000-0000-000000000000}"/>
          </ac:graphicFrameMkLst>
        </pc:graphicFrameChg>
        <pc:graphicFrameChg chg="add mod">
          <ac:chgData name="Gregory Kohs" userId="628083f531b22dc5" providerId="LiveId" clId="{D0D4A803-0D46-4CFA-854C-A7BD91A59ADC}" dt="2021-05-30T15:39:25.563" v="141" actId="14100"/>
          <ac:graphicFrameMkLst>
            <pc:docMk/>
            <pc:sldMk cId="3654560677" sldId="267"/>
            <ac:graphicFrameMk id="14" creationId="{C120B95B-81FA-4B24-825C-2B5142E99132}"/>
          </ac:graphicFrameMkLst>
        </pc:graphicFrameChg>
        <pc:picChg chg="mod topLvl">
          <ac:chgData name="Gregory Kohs" userId="628083f531b22dc5" providerId="LiveId" clId="{D0D4A803-0D46-4CFA-854C-A7BD91A59ADC}" dt="2021-05-30T15:36:18.445" v="92" actId="1076"/>
          <ac:picMkLst>
            <pc:docMk/>
            <pc:sldMk cId="3654560677" sldId="267"/>
            <ac:picMk id="3" creationId="{00000000-0000-0000-0000-000000000000}"/>
          </ac:picMkLst>
        </pc:picChg>
        <pc:picChg chg="del mod">
          <ac:chgData name="Gregory Kohs" userId="628083f531b22dc5" providerId="LiveId" clId="{D0D4A803-0D46-4CFA-854C-A7BD91A59ADC}" dt="2021-05-30T15:31:53.470" v="7" actId="478"/>
          <ac:picMkLst>
            <pc:docMk/>
            <pc:sldMk cId="3654560677" sldId="267"/>
            <ac:picMk id="10" creationId="{00000000-0000-0000-0000-000000000000}"/>
          </ac:picMkLst>
        </pc:picChg>
        <pc:picChg chg="del mod">
          <ac:chgData name="Gregory Kohs" userId="628083f531b22dc5" providerId="LiveId" clId="{D0D4A803-0D46-4CFA-854C-A7BD91A59ADC}" dt="2021-05-30T15:31:52.171" v="6" actId="478"/>
          <ac:picMkLst>
            <pc:docMk/>
            <pc:sldMk cId="3654560677" sldId="267"/>
            <ac:picMk id="11" creationId="{00000000-0000-0000-0000-000000000000}"/>
          </ac:picMkLst>
        </pc:picChg>
        <pc:picChg chg="add mod topLvl">
          <ac:chgData name="Gregory Kohs" userId="628083f531b22dc5" providerId="LiveId" clId="{D0D4A803-0D46-4CFA-854C-A7BD91A59ADC}" dt="2021-05-30T15:36:18.445" v="92" actId="1076"/>
          <ac:picMkLst>
            <pc:docMk/>
            <pc:sldMk cId="3654560677" sldId="267"/>
            <ac:picMk id="12" creationId="{F4A9B48E-9F04-4003-A082-EF21D49823AC}"/>
          </ac:picMkLst>
        </pc:picChg>
        <pc:picChg chg="add mod topLvl">
          <ac:chgData name="Gregory Kohs" userId="628083f531b22dc5" providerId="LiveId" clId="{D0D4A803-0D46-4CFA-854C-A7BD91A59ADC}" dt="2021-05-30T15:36:18.445" v="92" actId="1076"/>
          <ac:picMkLst>
            <pc:docMk/>
            <pc:sldMk cId="3654560677" sldId="267"/>
            <ac:picMk id="13" creationId="{3D3AFA0A-71C2-4ED7-8482-1ED691A6E5F2}"/>
          </ac:picMkLst>
        </pc:picChg>
        <pc:picChg chg="mod topLvl">
          <ac:chgData name="Gregory Kohs" userId="628083f531b22dc5" providerId="LiveId" clId="{D0D4A803-0D46-4CFA-854C-A7BD91A59ADC}" dt="2021-05-30T15:36:18.445" v="92" actId="1076"/>
          <ac:picMkLst>
            <pc:docMk/>
            <pc:sldMk cId="3654560677" sldId="267"/>
            <ac:picMk id="1027" creationId="{00000000-0000-0000-0000-000000000000}"/>
          </ac:picMkLst>
        </pc:picChg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841819500" sldId="268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713664268" sldId="269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022209905" sldId="270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748597341" sldId="271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715967715" sldId="272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054428970" sldId="273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993105078" sldId="274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385920916" sldId="275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577491542" sldId="276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302174608" sldId="277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199085334" sldId="278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234141492" sldId="279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4174804954" sldId="280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592428252" sldId="281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903617182" sldId="282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486342442" sldId="283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173190951" sldId="284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4127808106" sldId="285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321681349" sldId="286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910064760" sldId="287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3066764065" sldId="288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665379699" sldId="289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831603887" sldId="290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697696317" sldId="291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403002550" sldId="292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324400068" sldId="293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455921754" sldId="294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015117955" sldId="295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2980015417" sldId="296"/>
        </pc:sldMkLst>
      </pc:sldChg>
      <pc:sldChg chg="del">
        <pc:chgData name="Gregory Kohs" userId="628083f531b22dc5" providerId="LiveId" clId="{D0D4A803-0D46-4CFA-854C-A7BD91A59ADC}" dt="2021-05-30T15:40:52.090" v="152" actId="2696"/>
        <pc:sldMkLst>
          <pc:docMk/>
          <pc:sldMk cId="1142815347" sldId="297"/>
        </pc:sldMkLst>
      </pc:sldChg>
      <pc:sldChg chg="del">
        <pc:chgData name="Gregory Kohs" userId="628083f531b22dc5" providerId="LiveId" clId="{D0D4A803-0D46-4CFA-854C-A7BD91A59ADC}" dt="2021-05-30T15:40:52.090" v="152" actId="2696"/>
        <pc:sldMkLst>
          <pc:docMk/>
          <pc:sldMk cId="3213267211" sldId="298"/>
        </pc:sldMkLst>
      </pc:sldChg>
      <pc:sldChg chg="del">
        <pc:chgData name="Gregory Kohs" userId="628083f531b22dc5" providerId="LiveId" clId="{D0D4A803-0D46-4CFA-854C-A7BD91A59ADC}" dt="2021-05-30T15:40:52.090" v="152" actId="2696"/>
        <pc:sldMkLst>
          <pc:docMk/>
          <pc:sldMk cId="4009199590" sldId="299"/>
        </pc:sldMkLst>
      </pc:sldChg>
      <pc:sldChg chg="del">
        <pc:chgData name="Gregory Kohs" userId="628083f531b22dc5" providerId="LiveId" clId="{D0D4A803-0D46-4CFA-854C-A7BD91A59ADC}" dt="2021-05-30T15:41:13.920" v="155" actId="2696"/>
        <pc:sldMkLst>
          <pc:docMk/>
          <pc:sldMk cId="103326747" sldId="300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216514602341374"/>
          <c:y val="0.28806524184476939"/>
          <c:w val="0.51740490771986836"/>
          <c:h val="0.5460599925009372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Households</c:v>
                </c:pt>
              </c:strCache>
            </c:strRef>
          </c:tx>
          <c:dPt>
            <c:idx val="2"/>
            <c:bubble3D val="0"/>
            <c:spPr>
              <a:solidFill>
                <a:srgbClr val="33CC33"/>
              </a:solidFill>
            </c:spPr>
            <c:extLst>
              <c:ext xmlns:c16="http://schemas.microsoft.com/office/drawing/2014/chart" uri="{C3380CC4-5D6E-409C-BE32-E72D297353CC}">
                <c16:uniqueId val="{00000001-C960-478C-8F93-C55A54D1D904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3-C960-478C-8F93-C55A54D1D904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Gas</c:v>
                </c:pt>
                <c:pt idx="1">
                  <c:v>Electric</c:v>
                </c:pt>
                <c:pt idx="2">
                  <c:v>Oil</c:v>
                </c:pt>
                <c:pt idx="3">
                  <c:v>Other</c:v>
                </c:pt>
              </c:strCache>
            </c:strRef>
          </c:cat>
          <c:val>
            <c:numRef>
              <c:f>Sheet1!$B$2:$B$5</c:f>
              <c:numCache>
                <c:formatCode>0.00</c:formatCode>
                <c:ptCount val="4"/>
                <c:pt idx="0">
                  <c:v>0.64864864864864902</c:v>
                </c:pt>
                <c:pt idx="1">
                  <c:v>0.1891891891891892</c:v>
                </c:pt>
                <c:pt idx="2">
                  <c:v>0.10810810810810811</c:v>
                </c:pt>
                <c:pt idx="3" formatCode="General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960-478C-8F93-C55A54D1D9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dirty="0"/>
              <a:t>Customer Satisfaction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Satisfaction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E3DF-41EE-AECB-F1FDB449A7B7}"/>
              </c:ext>
            </c:extLst>
          </c:dPt>
          <c:dPt>
            <c:idx val="2"/>
            <c:invertIfNegative val="0"/>
            <c:bubble3D val="0"/>
            <c:spPr>
              <a:solidFill>
                <a:srgbClr val="33CC33"/>
              </a:solidFill>
            </c:spPr>
            <c:extLst>
              <c:ext xmlns:c16="http://schemas.microsoft.com/office/drawing/2014/chart" uri="{C3380CC4-5D6E-409C-BE32-E72D297353CC}">
                <c16:uniqueId val="{00000003-E3DF-41EE-AECB-F1FDB449A7B7}"/>
              </c:ext>
            </c:extLst>
          </c:dPt>
          <c:dLbls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aseline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Electric</c:v>
                </c:pt>
                <c:pt idx="1">
                  <c:v>Gas</c:v>
                </c:pt>
                <c:pt idx="2">
                  <c:v>Oil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</c:v>
                </c:pt>
                <c:pt idx="1">
                  <c:v>4.08</c:v>
                </c:pt>
                <c:pt idx="2">
                  <c:v>4.25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3DF-41EE-AECB-F1FDB449A7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699392"/>
        <c:axId val="40700928"/>
      </c:barChart>
      <c:catAx>
        <c:axId val="4069939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en-US"/>
          </a:p>
        </c:txPr>
        <c:crossAx val="40700928"/>
        <c:crosses val="autoZero"/>
        <c:auto val="1"/>
        <c:lblAlgn val="ctr"/>
        <c:lblOffset val="100"/>
        <c:noMultiLvlLbl val="0"/>
      </c:catAx>
      <c:valAx>
        <c:axId val="40700928"/>
        <c:scaling>
          <c:orientation val="minMax"/>
          <c:max val="5"/>
          <c:min val="3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300" baseline="0"/>
            </a:pPr>
            <a:endParaRPr lang="en-US"/>
          </a:p>
        </c:txPr>
        <c:crossAx val="40699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9C85A-DC58-4AEA-ADD5-438466146578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7192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777192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07D0A-3281-4FF3-BD45-AD5059C925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30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F96FE9-1C44-410B-B503-27F56ED41F19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20775" y="693738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89398"/>
            <a:ext cx="5486400" cy="415837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7192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777192"/>
            <a:ext cx="2971800" cy="46204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680E0-37E5-41A5-A30A-7E742F5F0F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32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0680E0-37E5-41A5-A30A-7E742F5F0F3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891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0680E0-37E5-41A5-A30A-7E742F5F0F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075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0680E0-37E5-41A5-A30A-7E742F5F0F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859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0680E0-37E5-41A5-A30A-7E742F5F0F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899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6BA4FE0-6DF1-4EE8-9373-4FDA596C4AE2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9028962-0CED-428C-BC72-85282B22E3A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New Jersey home heating survey </a:t>
            </a:r>
            <a:r>
              <a:rPr lang="en-US" sz="1300" dirty="0"/>
              <a:t>(n=74)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990600"/>
            <a:ext cx="3726243" cy="5543550"/>
          </a:xfrm>
          <a:prstGeom prst="rect">
            <a:avLst/>
          </a:prstGeom>
          <a:noFill/>
          <a:ln w="25400">
            <a:solidFill>
              <a:schemeClr val="accent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739931020"/>
              </p:ext>
            </p:extLst>
          </p:nvPr>
        </p:nvGraphicFramePr>
        <p:xfrm>
          <a:off x="126401" y="637402"/>
          <a:ext cx="4800600" cy="2663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543823" y="2980601"/>
            <a:ext cx="12426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Don’t know: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6A3F46A-4720-4B2D-B165-7387028CDF63}"/>
              </a:ext>
            </a:extLst>
          </p:cNvPr>
          <p:cNvGrpSpPr/>
          <p:nvPr/>
        </p:nvGrpSpPr>
        <p:grpSpPr>
          <a:xfrm>
            <a:off x="2756228" y="2836491"/>
            <a:ext cx="501305" cy="516414"/>
            <a:chOff x="2096397" y="3460907"/>
            <a:chExt cx="501305" cy="516414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096397" y="3534680"/>
              <a:ext cx="138089" cy="295094"/>
            </a:xfrm>
            <a:prstGeom prst="rect">
              <a:avLst/>
            </a:prstGeom>
            <a:solidFill>
              <a:srgbClr val="FFC1E0"/>
            </a:solidFill>
            <a:ln>
              <a:noFill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0421" y="3659933"/>
              <a:ext cx="117281" cy="295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4A9B48E-9F04-4003-A082-EF21D49823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342332" y="3460907"/>
              <a:ext cx="138089" cy="295094"/>
            </a:xfrm>
            <a:prstGeom prst="rect">
              <a:avLst/>
            </a:prstGeom>
            <a:solidFill>
              <a:srgbClr val="FFC1E0"/>
            </a:solidFill>
            <a:ln>
              <a:noFill/>
            </a:ln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D3AFA0A-71C2-4ED7-8482-1ED691A6E5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234486" y="3682227"/>
              <a:ext cx="138089" cy="295094"/>
            </a:xfrm>
            <a:prstGeom prst="rect">
              <a:avLst/>
            </a:prstGeom>
            <a:solidFill>
              <a:srgbClr val="FFC1E0"/>
            </a:solidFill>
            <a:ln>
              <a:noFill/>
            </a:ln>
          </p:spPr>
        </p:pic>
      </p:grp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C120B95B-81FA-4B24-825C-2B5142E991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8688807"/>
              </p:ext>
            </p:extLst>
          </p:nvPr>
        </p:nvGraphicFramePr>
        <p:xfrm>
          <a:off x="139401" y="3426679"/>
          <a:ext cx="4876800" cy="2478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3F8784D-0B95-451A-A79D-8C71ED6E597E}"/>
              </a:ext>
            </a:extLst>
          </p:cNvPr>
          <p:cNvSpPr txBox="1"/>
          <p:nvPr/>
        </p:nvSpPr>
        <p:spPr>
          <a:xfrm>
            <a:off x="759084" y="5791200"/>
            <a:ext cx="4422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Neutral                   	Somewhat 	          	Very</a:t>
            </a:r>
          </a:p>
          <a:p>
            <a:r>
              <a:rPr lang="en-US" sz="1000" dirty="0"/>
              <a:t>                               	Satisfied                   	Satisfied</a:t>
            </a:r>
          </a:p>
        </p:txBody>
      </p:sp>
    </p:spTree>
    <p:extLst>
      <p:ext uri="{BB962C8B-B14F-4D97-AF65-F5344CB8AC3E}">
        <p14:creationId xmlns:p14="http://schemas.microsoft.com/office/powerpoint/2010/main" val="36545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"/>
            <a:ext cx="8229600" cy="1143000"/>
          </a:xfrm>
        </p:spPr>
        <p:txBody>
          <a:bodyPr/>
          <a:lstStyle/>
          <a:p>
            <a:r>
              <a:rPr lang="en-US" dirty="0"/>
              <a:t>Mechanical Turk</a:t>
            </a:r>
          </a:p>
        </p:txBody>
      </p:sp>
      <p:sp>
        <p:nvSpPr>
          <p:cNvPr id="8" name="Rectangle 7"/>
          <p:cNvSpPr/>
          <p:nvPr/>
        </p:nvSpPr>
        <p:spPr>
          <a:xfrm>
            <a:off x="520546" y="990600"/>
            <a:ext cx="35942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What is it?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1" y="2169965"/>
            <a:ext cx="408852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Named for Wolfgang von Kempelen’s chess-playing “Mechanical Turk” (1769)</a:t>
            </a:r>
          </a:p>
          <a:p>
            <a:pPr marL="285750" indent="-28575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Amazon.com</a:t>
            </a:r>
            <a:r>
              <a:rPr lang="en-US" sz="2000" dirty="0"/>
              <a:t> – distributed labor network</a:t>
            </a:r>
          </a:p>
          <a:p>
            <a:pPr marL="285750" indent="-28575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Inexpensive survey platform</a:t>
            </a:r>
          </a:p>
          <a:p>
            <a:pPr marL="285750" indent="-28575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Test:  Jan. 15 – Feb. 27 </a:t>
            </a:r>
            <a:r>
              <a:rPr lang="en-US" sz="1600" dirty="0"/>
              <a:t>(2015)</a:t>
            </a:r>
          </a:p>
          <a:p>
            <a:pPr marL="285750" indent="-285750">
              <a:lnSpc>
                <a:spcPct val="110000"/>
              </a:lnSpc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New Jersey residents (n=74)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929" y="2182604"/>
            <a:ext cx="4771619" cy="3303796"/>
          </a:xfrm>
          <a:prstGeom prst="rect">
            <a:avLst/>
          </a:prstGeom>
          <a:noFill/>
          <a:ln w="19050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71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"/>
            <a:ext cx="8229600" cy="1143000"/>
          </a:xfrm>
        </p:spPr>
        <p:txBody>
          <a:bodyPr/>
          <a:lstStyle/>
          <a:p>
            <a:r>
              <a:rPr lang="en-US" dirty="0"/>
              <a:t>Mechanical Turk survey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023458"/>
              </p:ext>
            </p:extLst>
          </p:nvPr>
        </p:nvGraphicFramePr>
        <p:xfrm>
          <a:off x="5486400" y="1676400"/>
          <a:ext cx="3352800" cy="426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5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National Fuel Oil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Dowling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 Love Oil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Region Oil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7 Oil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Allen's Oil and Propane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Synergy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en-US" sz="24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Senn</a:t>
                      </a:r>
                      <a:r>
                        <a:rPr kumimoji="0" lang="en-US" sz="2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Oil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458969" y="990600"/>
            <a:ext cx="3836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Drawbacks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0046" y="2255786"/>
            <a:ext cx="49375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 targeting below state level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Basic questionnaire tool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 follow-up contacts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Small sample sizes</a:t>
            </a:r>
          </a:p>
        </p:txBody>
      </p:sp>
    </p:spTree>
    <p:extLst>
      <p:ext uri="{BB962C8B-B14F-4D97-AF65-F5344CB8AC3E}">
        <p14:creationId xmlns:p14="http://schemas.microsoft.com/office/powerpoint/2010/main" val="337275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"/>
            <a:ext cx="8229600" cy="1143000"/>
          </a:xfrm>
        </p:spPr>
        <p:txBody>
          <a:bodyPr/>
          <a:lstStyle/>
          <a:p>
            <a:r>
              <a:rPr lang="en-US" dirty="0"/>
              <a:t>Mechanical Turk survey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707" y="1676400"/>
            <a:ext cx="5105400" cy="382905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280344"/>
              </p:ext>
            </p:extLst>
          </p:nvPr>
        </p:nvGraphicFramePr>
        <p:xfrm>
          <a:off x="381000" y="2817494"/>
          <a:ext cx="2743200" cy="1546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390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Total cost of study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390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$8.14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57200" y="990600"/>
            <a:ext cx="2853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Benefits</a:t>
            </a:r>
          </a:p>
        </p:txBody>
      </p:sp>
    </p:spTree>
    <p:extLst>
      <p:ext uri="{BB962C8B-B14F-4D97-AF65-F5344CB8AC3E}">
        <p14:creationId xmlns:p14="http://schemas.microsoft.com/office/powerpoint/2010/main" val="273984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24811</TotalTime>
  <Words>126</Words>
  <Application>Microsoft Office PowerPoint</Application>
  <PresentationFormat>On-screen Show (4:3)</PresentationFormat>
  <Paragraphs>34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New Jersey home heating survey (n=74)</vt:lpstr>
      <vt:lpstr>Mechanical Turk</vt:lpstr>
      <vt:lpstr>Mechanical Turk survey</vt:lpstr>
      <vt:lpstr>Mechanical Turk survey</vt:lpstr>
    </vt:vector>
  </TitlesOfParts>
  <Company>Comcast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GJK</dc:creator>
  <cp:lastModifiedBy>Gregory Kohs</cp:lastModifiedBy>
  <cp:revision>113</cp:revision>
  <cp:lastPrinted>2015-04-28T19:50:38Z</cp:lastPrinted>
  <dcterms:created xsi:type="dcterms:W3CDTF">2015-01-28T23:54:09Z</dcterms:created>
  <dcterms:modified xsi:type="dcterms:W3CDTF">2021-05-30T15:42:00Z</dcterms:modified>
</cp:coreProperties>
</file>