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charts/chart8.xml" ContentType="application/vnd.openxmlformats-officedocument.drawingml.chart+xml"/>
  <Override PartName="/ppt/charts/chart9.xml" ContentType="application/vnd.openxmlformats-officedocument.drawingml.chart+xml"/>
  <Override PartName="/ppt/slideLayouts/slideLayout10.xml" ContentType="application/vnd.openxmlformats-officedocument.presentationml.slideLayout+xml"/>
  <Override PartName="/ppt/charts/chart6.xml" ContentType="application/vnd.openxmlformats-officedocument.drawingml.chart+xml"/>
  <Override PartName="/ppt/charts/chart7.xml" ContentType="application/vnd.openxmlformats-officedocument.drawingml.chart+xml"/>
  <Default Extension="xlsx" ContentType="application/vnd.openxmlformats-officedocument.spreadsheetml.sheet"/>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charts/chart1.xml" ContentType="application/vnd.openxmlformats-officedocument.drawingml.chart+xml"/>
  <Override PartName="/ppt/charts/chart2.xml" ContentType="application/vnd.openxmlformats-officedocument.drawingml.char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Default Extension="jpeg" ContentType="image/jpeg"/>
  <Override PartName="/ppt/slideLayouts/slideLayout3.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60" r:id="rId1"/>
  </p:sldMasterIdLst>
  <p:notesMasterIdLst>
    <p:notesMasterId r:id="rId32"/>
  </p:notesMasterIdLst>
  <p:sldIdLst>
    <p:sldId id="256" r:id="rId2"/>
    <p:sldId id="257" r:id="rId3"/>
    <p:sldId id="264" r:id="rId4"/>
    <p:sldId id="262" r:id="rId5"/>
    <p:sldId id="261" r:id="rId6"/>
    <p:sldId id="275" r:id="rId7"/>
    <p:sldId id="263" r:id="rId8"/>
    <p:sldId id="274" r:id="rId9"/>
    <p:sldId id="268" r:id="rId10"/>
    <p:sldId id="271" r:id="rId11"/>
    <p:sldId id="272" r:id="rId12"/>
    <p:sldId id="273" r:id="rId13"/>
    <p:sldId id="266" r:id="rId14"/>
    <p:sldId id="265" r:id="rId15"/>
    <p:sldId id="267" r:id="rId16"/>
    <p:sldId id="269" r:id="rId17"/>
    <p:sldId id="258" r:id="rId18"/>
    <p:sldId id="259" r:id="rId19"/>
    <p:sldId id="260" r:id="rId20"/>
    <p:sldId id="270" r:id="rId21"/>
    <p:sldId id="276" r:id="rId22"/>
    <p:sldId id="277" r:id="rId23"/>
    <p:sldId id="278" r:id="rId24"/>
    <p:sldId id="279" r:id="rId25"/>
    <p:sldId id="280" r:id="rId26"/>
    <p:sldId id="281" r:id="rId27"/>
    <p:sldId id="282" r:id="rId28"/>
    <p:sldId id="283" r:id="rId29"/>
    <p:sldId id="284" r:id="rId30"/>
    <p:sldId id="285" r:id="rId3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8B8B"/>
    <a:srgbClr val="FF9900"/>
    <a:srgbClr val="0000FF"/>
    <a:srgbClr val="009900"/>
    <a:srgbClr val="FF0000"/>
    <a:srgbClr val="FACCB8"/>
  </p:clrMru>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horzBarState="maximized">
    <p:restoredLeft sz="11881" autoAdjust="0"/>
    <p:restoredTop sz="94660"/>
  </p:normalViewPr>
  <p:slideViewPr>
    <p:cSldViewPr>
      <p:cViewPr>
        <p:scale>
          <a:sx n="80" d="100"/>
          <a:sy n="80" d="100"/>
        </p:scale>
        <p:origin x="-324" y="-228"/>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Office_Excel_Worksheet1.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Office_Excel_Worksheet2.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Office_Excel_Worksheet3.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Office_Excel_Worksheet4.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Office_Excel_Worksheet5.xlsx"/></Relationships>
</file>

<file path=ppt/charts/_rels/chart6.xml.rels><?xml version="1.0" encoding="UTF-8" standalone="yes"?>
<Relationships xmlns="http://schemas.openxmlformats.org/package/2006/relationships"><Relationship Id="rId1" Type="http://schemas.openxmlformats.org/officeDocument/2006/relationships/package" Target="../embeddings/Microsoft_Office_Excel_Worksheet6.xlsx"/></Relationships>
</file>

<file path=ppt/charts/_rels/chart7.xml.rels><?xml version="1.0" encoding="UTF-8" standalone="yes"?>
<Relationships xmlns="http://schemas.openxmlformats.org/package/2006/relationships"><Relationship Id="rId1" Type="http://schemas.openxmlformats.org/officeDocument/2006/relationships/package" Target="../embeddings/Microsoft_Office_Excel_Worksheet7.xlsx"/></Relationships>
</file>

<file path=ppt/charts/_rels/chart8.xml.rels><?xml version="1.0" encoding="UTF-8" standalone="yes"?>
<Relationships xmlns="http://schemas.openxmlformats.org/package/2006/relationships"><Relationship Id="rId1" Type="http://schemas.openxmlformats.org/officeDocument/2006/relationships/package" Target="../embeddings/Microsoft_Office_Excel_Worksheet8.xlsx"/></Relationships>
</file>

<file path=ppt/charts/_rels/chart9.xml.rels><?xml version="1.0" encoding="UTF-8" standalone="yes"?>
<Relationships xmlns="http://schemas.openxmlformats.org/package/2006/relationships"><Relationship Id="rId1" Type="http://schemas.openxmlformats.org/officeDocument/2006/relationships/package" Target="../embeddings/Microsoft_Office_Excel_Worksheet9.xlsx"/></Relationships>
</file>

<file path=ppt/charts/chart1.xml><?xml version="1.0" encoding="utf-8"?>
<c:chartSpace xmlns:c="http://schemas.openxmlformats.org/drawingml/2006/chart" xmlns:a="http://schemas.openxmlformats.org/drawingml/2006/main" xmlns:r="http://schemas.openxmlformats.org/officeDocument/2006/relationships">
  <c:date1904 val="1"/>
  <c:lang val="en-US"/>
  <c:chart>
    <c:title>
      <c:tx>
        <c:rich>
          <a:bodyPr/>
          <a:lstStyle/>
          <a:p>
            <a:pPr>
              <a:defRPr/>
            </a:pPr>
            <a:r>
              <a:rPr lang="en-US" smtClean="0"/>
              <a:t>Indicate the year Wikipedia was first created</a:t>
            </a:r>
            <a:endParaRPr lang="en-US"/>
          </a:p>
        </c:rich>
      </c:tx>
      <c:layout>
        <c:manualLayout>
          <c:xMode val="edge"/>
          <c:yMode val="edge"/>
          <c:x val="0.13340859500996111"/>
          <c:y val="0"/>
        </c:manualLayout>
      </c:layout>
    </c:title>
    <c:plotArea>
      <c:layout>
        <c:manualLayout>
          <c:layoutTarget val="inner"/>
          <c:xMode val="edge"/>
          <c:yMode val="edge"/>
          <c:x val="9.9534776902887187E-2"/>
          <c:y val="0.16801550196850393"/>
          <c:w val="0.80126000656167984"/>
          <c:h val="0.5755209153543307"/>
        </c:manualLayout>
      </c:layout>
      <c:barChart>
        <c:barDir val="col"/>
        <c:grouping val="clustered"/>
        <c:ser>
          <c:idx val="0"/>
          <c:order val="0"/>
          <c:tx>
            <c:strRef>
              <c:f>Sheet1!$B$1</c:f>
              <c:strCache>
                <c:ptCount val="1"/>
                <c:pt idx="0">
                  <c:v>Series 1</c:v>
                </c:pt>
              </c:strCache>
            </c:strRef>
          </c:tx>
          <c:cat>
            <c:strRef>
              <c:f>Sheet1!$A$2:$A$24</c:f>
              <c:strCache>
                <c:ptCount val="23"/>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N/A</c:v>
                </c:pt>
              </c:strCache>
            </c:strRef>
          </c:cat>
          <c:val>
            <c:numRef>
              <c:f>Sheet1!$B$2:$B$24</c:f>
              <c:numCache>
                <c:formatCode>General</c:formatCode>
                <c:ptCount val="23"/>
                <c:pt idx="0">
                  <c:v>0</c:v>
                </c:pt>
                <c:pt idx="1">
                  <c:v>0</c:v>
                </c:pt>
                <c:pt idx="2">
                  <c:v>0</c:v>
                </c:pt>
                <c:pt idx="3">
                  <c:v>0</c:v>
                </c:pt>
                <c:pt idx="4">
                  <c:v>1</c:v>
                </c:pt>
                <c:pt idx="5">
                  <c:v>0</c:v>
                </c:pt>
                <c:pt idx="6">
                  <c:v>0</c:v>
                </c:pt>
                <c:pt idx="7">
                  <c:v>1</c:v>
                </c:pt>
                <c:pt idx="8">
                  <c:v>6</c:v>
                </c:pt>
                <c:pt idx="9">
                  <c:v>2</c:v>
                </c:pt>
                <c:pt idx="10">
                  <c:v>4</c:v>
                </c:pt>
                <c:pt idx="11">
                  <c:v>2</c:v>
                </c:pt>
                <c:pt idx="12">
                  <c:v>1</c:v>
                </c:pt>
                <c:pt idx="13">
                  <c:v>1</c:v>
                </c:pt>
                <c:pt idx="14">
                  <c:v>1</c:v>
                </c:pt>
                <c:pt idx="15">
                  <c:v>0</c:v>
                </c:pt>
                <c:pt idx="16">
                  <c:v>0</c:v>
                </c:pt>
                <c:pt idx="17">
                  <c:v>0</c:v>
                </c:pt>
                <c:pt idx="18">
                  <c:v>0</c:v>
                </c:pt>
                <c:pt idx="19">
                  <c:v>0</c:v>
                </c:pt>
                <c:pt idx="20">
                  <c:v>0</c:v>
                </c:pt>
                <c:pt idx="21">
                  <c:v>0</c:v>
                </c:pt>
                <c:pt idx="22">
                  <c:v>1</c:v>
                </c:pt>
              </c:numCache>
            </c:numRef>
          </c:val>
        </c:ser>
        <c:axId val="91321088"/>
        <c:axId val="91322624"/>
      </c:barChart>
      <c:catAx>
        <c:axId val="91321088"/>
        <c:scaling>
          <c:orientation val="minMax"/>
        </c:scaling>
        <c:axPos val="b"/>
        <c:numFmt formatCode="General" sourceLinked="1"/>
        <c:tickLblPos val="nextTo"/>
        <c:txPr>
          <a:bodyPr/>
          <a:lstStyle/>
          <a:p>
            <a:pPr>
              <a:defRPr sz="1400"/>
            </a:pPr>
            <a:endParaRPr lang="en-US"/>
          </a:p>
        </c:txPr>
        <c:crossAx val="91322624"/>
        <c:crosses val="autoZero"/>
        <c:auto val="1"/>
        <c:lblAlgn val="ctr"/>
        <c:lblOffset val="100"/>
      </c:catAx>
      <c:valAx>
        <c:axId val="91322624"/>
        <c:scaling>
          <c:orientation val="minMax"/>
        </c:scaling>
        <c:axPos val="l"/>
        <c:majorGridlines/>
        <c:numFmt formatCode="General" sourceLinked="1"/>
        <c:tickLblPos val="nextTo"/>
        <c:crossAx val="91321088"/>
        <c:crosses val="autoZero"/>
        <c:crossBetween val="between"/>
      </c:valAx>
    </c:plotArea>
    <c:plotVisOnly val="1"/>
  </c:chart>
  <c:txPr>
    <a:bodyPr/>
    <a:lstStyle/>
    <a:p>
      <a:pPr>
        <a:defRPr sz="1800"/>
      </a:pPr>
      <a:endParaRPr lang="en-US"/>
    </a:p>
  </c:txPr>
  <c:externalData r:id="rId1"/>
</c:chartSpace>
</file>

<file path=ppt/charts/chart2.xml><?xml version="1.0" encoding="utf-8"?>
<c:chartSpace xmlns:c="http://schemas.openxmlformats.org/drawingml/2006/chart" xmlns:a="http://schemas.openxmlformats.org/drawingml/2006/main" xmlns:r="http://schemas.openxmlformats.org/officeDocument/2006/relationships">
  <c:lang val="en-US"/>
  <c:chart>
    <c:title>
      <c:layout>
        <c:manualLayout>
          <c:xMode val="edge"/>
          <c:yMode val="edge"/>
          <c:x val="0.15153116797900265"/>
          <c:y val="1.8749999999999999E-2"/>
        </c:manualLayout>
      </c:layout>
    </c:title>
    <c:plotArea>
      <c:layout/>
      <c:pieChart>
        <c:varyColors val="1"/>
        <c:ser>
          <c:idx val="0"/>
          <c:order val="0"/>
          <c:tx>
            <c:strRef>
              <c:f>Sheet1!$B$1</c:f>
              <c:strCache>
                <c:ptCount val="1"/>
                <c:pt idx="0">
                  <c:v>First wiki software</c:v>
                </c:pt>
              </c:strCache>
            </c:strRef>
          </c:tx>
          <c:dPt>
            <c:idx val="0"/>
            <c:explosion val="11"/>
          </c:dPt>
          <c:dLbls>
            <c:showVal val="1"/>
            <c:showLeaderLines val="1"/>
          </c:dLbls>
          <c:cat>
            <c:strRef>
              <c:f>Sheet1!$A$2:$A$9</c:f>
              <c:strCache>
                <c:ptCount val="8"/>
                <c:pt idx="0">
                  <c:v>Ward Cunningham</c:v>
                </c:pt>
                <c:pt idx="1">
                  <c:v>Rick Gates</c:v>
                </c:pt>
                <c:pt idx="2">
                  <c:v>Ben Kovitz</c:v>
                </c:pt>
                <c:pt idx="3">
                  <c:v>Jeremy Rosenfeld</c:v>
                </c:pt>
                <c:pt idx="4">
                  <c:v>Larry Sanger</c:v>
                </c:pt>
                <c:pt idx="5">
                  <c:v>Richard Stallman</c:v>
                </c:pt>
                <c:pt idx="6">
                  <c:v>Jimmy Wales</c:v>
                </c:pt>
                <c:pt idx="7">
                  <c:v>No answer</c:v>
                </c:pt>
              </c:strCache>
            </c:strRef>
          </c:cat>
          <c:val>
            <c:numRef>
              <c:f>Sheet1!$B$2:$B$9</c:f>
              <c:numCache>
                <c:formatCode>General</c:formatCode>
                <c:ptCount val="8"/>
                <c:pt idx="0">
                  <c:v>4</c:v>
                </c:pt>
                <c:pt idx="1">
                  <c:v>4</c:v>
                </c:pt>
                <c:pt idx="2">
                  <c:v>6</c:v>
                </c:pt>
                <c:pt idx="3">
                  <c:v>1</c:v>
                </c:pt>
                <c:pt idx="4">
                  <c:v>2</c:v>
                </c:pt>
                <c:pt idx="5">
                  <c:v>3</c:v>
                </c:pt>
                <c:pt idx="6">
                  <c:v>2</c:v>
                </c:pt>
                <c:pt idx="7">
                  <c:v>8</c:v>
                </c:pt>
              </c:numCache>
            </c:numRef>
          </c:val>
        </c:ser>
        <c:firstSliceAng val="0"/>
      </c:pieChart>
    </c:plotArea>
    <c:legend>
      <c:legendPos val="r"/>
      <c:layout>
        <c:manualLayout>
          <c:xMode val="edge"/>
          <c:yMode val="edge"/>
          <c:x val="0.65040830052493459"/>
          <c:y val="0.18677042322834642"/>
          <c:w val="0.2891750328083989"/>
          <c:h val="0.73127165354330725"/>
        </c:manualLayout>
      </c:layout>
      <c:txPr>
        <a:bodyPr/>
        <a:lstStyle/>
        <a:p>
          <a:pPr>
            <a:defRPr sz="1400"/>
          </a:pPr>
          <a:endParaRPr lang="en-US"/>
        </a:p>
      </c:txPr>
    </c:legend>
    <c:plotVisOnly val="1"/>
  </c:chart>
  <c:txPr>
    <a:bodyPr/>
    <a:lstStyle/>
    <a:p>
      <a:pPr>
        <a:defRPr sz="1800"/>
      </a:pPr>
      <a:endParaRPr lang="en-US"/>
    </a:p>
  </c:txPr>
  <c:externalData r:id="rId1"/>
</c:chartSpace>
</file>

<file path=ppt/charts/chart3.xml><?xml version="1.0" encoding="utf-8"?>
<c:chartSpace xmlns:c="http://schemas.openxmlformats.org/drawingml/2006/chart" xmlns:a="http://schemas.openxmlformats.org/drawingml/2006/main" xmlns:r="http://schemas.openxmlformats.org/officeDocument/2006/relationships">
  <c:date1904 val="1"/>
  <c:lang val="en-US"/>
  <c:chart>
    <c:title/>
    <c:plotArea>
      <c:layout/>
      <c:pieChart>
        <c:varyColors val="1"/>
        <c:ser>
          <c:idx val="0"/>
          <c:order val="0"/>
          <c:tx>
            <c:strRef>
              <c:f>Sheet1!$B$1</c:f>
              <c:strCache>
                <c:ptCount val="1"/>
                <c:pt idx="0">
                  <c:v>Wikipedia</c:v>
                </c:pt>
              </c:strCache>
            </c:strRef>
          </c:tx>
          <c:dPt>
            <c:idx val="4"/>
            <c:explosion val="21"/>
          </c:dPt>
          <c:dPt>
            <c:idx val="6"/>
            <c:explosion val="8"/>
          </c:dPt>
          <c:dLbls>
            <c:showVal val="1"/>
            <c:showLeaderLines val="1"/>
          </c:dLbls>
          <c:cat>
            <c:strRef>
              <c:f>Sheet1!$A$2:$A$9</c:f>
              <c:strCache>
                <c:ptCount val="8"/>
                <c:pt idx="0">
                  <c:v>Ward Cunningham</c:v>
                </c:pt>
                <c:pt idx="1">
                  <c:v>Rick Gates</c:v>
                </c:pt>
                <c:pt idx="2">
                  <c:v>Ben Kovitz</c:v>
                </c:pt>
                <c:pt idx="3">
                  <c:v>Jeremy Rosenfeld</c:v>
                </c:pt>
                <c:pt idx="4">
                  <c:v>Larry Sanger</c:v>
                </c:pt>
                <c:pt idx="5">
                  <c:v>Richard Stallman</c:v>
                </c:pt>
                <c:pt idx="6">
                  <c:v>Jimmy Wales</c:v>
                </c:pt>
                <c:pt idx="7">
                  <c:v>No answer</c:v>
                </c:pt>
              </c:strCache>
            </c:strRef>
          </c:cat>
          <c:val>
            <c:numRef>
              <c:f>Sheet1!$B$2:$B$9</c:f>
              <c:numCache>
                <c:formatCode>General</c:formatCode>
                <c:ptCount val="8"/>
                <c:pt idx="0">
                  <c:v>2</c:v>
                </c:pt>
                <c:pt idx="1">
                  <c:v>2</c:v>
                </c:pt>
                <c:pt idx="2">
                  <c:v>3</c:v>
                </c:pt>
                <c:pt idx="3">
                  <c:v>4</c:v>
                </c:pt>
                <c:pt idx="4">
                  <c:v>2</c:v>
                </c:pt>
                <c:pt idx="5">
                  <c:v>5</c:v>
                </c:pt>
                <c:pt idx="6">
                  <c:v>9</c:v>
                </c:pt>
                <c:pt idx="7">
                  <c:v>6</c:v>
                </c:pt>
              </c:numCache>
            </c:numRef>
          </c:val>
        </c:ser>
        <c:firstSliceAng val="0"/>
      </c:pieChart>
    </c:plotArea>
    <c:plotVisOnly val="1"/>
  </c:chart>
  <c:txPr>
    <a:bodyPr/>
    <a:lstStyle/>
    <a:p>
      <a:pPr>
        <a:defRPr sz="1800"/>
      </a:pPr>
      <a:endParaRPr lang="en-US"/>
    </a:p>
  </c:txPr>
  <c:externalData r:id="rId1"/>
</c:chartSpace>
</file>

<file path=ppt/charts/chart4.xml><?xml version="1.0" encoding="utf-8"?>
<c:chartSpace xmlns:c="http://schemas.openxmlformats.org/drawingml/2006/chart" xmlns:a="http://schemas.openxmlformats.org/drawingml/2006/main" xmlns:r="http://schemas.openxmlformats.org/officeDocument/2006/relationships">
  <c:date1904 val="1"/>
  <c:lang val="en-US"/>
  <c:chart>
    <c:title>
      <c:tx>
        <c:rich>
          <a:bodyPr/>
          <a:lstStyle/>
          <a:p>
            <a:pPr>
              <a:defRPr/>
            </a:pPr>
            <a:r>
              <a:rPr lang="en-US" sz="1600" smtClean="0"/>
              <a:t>Which number is closest to the actual number of topic articles on</a:t>
            </a:r>
            <a:r>
              <a:rPr lang="en-US" sz="1600" baseline="0" smtClean="0"/>
              <a:t> the English Wikipedia?</a:t>
            </a:r>
            <a:endParaRPr lang="en-US" sz="1600"/>
          </a:p>
        </c:rich>
      </c:tx>
      <c:layout>
        <c:manualLayout>
          <c:xMode val="edge"/>
          <c:yMode val="edge"/>
          <c:x val="9.7264016696708061E-2"/>
          <c:y val="0"/>
        </c:manualLayout>
      </c:layout>
    </c:title>
    <c:plotArea>
      <c:layout>
        <c:manualLayout>
          <c:layoutTarget val="inner"/>
          <c:xMode val="edge"/>
          <c:yMode val="edge"/>
          <c:x val="9.9534776902887215E-2"/>
          <c:y val="0.16801550196850387"/>
          <c:w val="0.80126000656167984"/>
          <c:h val="0.5755209153543307"/>
        </c:manualLayout>
      </c:layout>
      <c:barChart>
        <c:barDir val="col"/>
        <c:grouping val="clustered"/>
        <c:ser>
          <c:idx val="0"/>
          <c:order val="0"/>
          <c:tx>
            <c:strRef>
              <c:f>Sheet1!$B$1</c:f>
              <c:strCache>
                <c:ptCount val="1"/>
                <c:pt idx="0">
                  <c:v>Series 1</c:v>
                </c:pt>
              </c:strCache>
            </c:strRef>
          </c:tx>
          <c:cat>
            <c:strRef>
              <c:f>Sheet1!$A$2:$A$9</c:f>
              <c:strCache>
                <c:ptCount val="8"/>
                <c:pt idx="0">
                  <c:v>4,000</c:v>
                </c:pt>
                <c:pt idx="1">
                  <c:v>40,000</c:v>
                </c:pt>
                <c:pt idx="2">
                  <c:v>400,000</c:v>
                </c:pt>
                <c:pt idx="3">
                  <c:v>4 million</c:v>
                </c:pt>
                <c:pt idx="4">
                  <c:v>40 million</c:v>
                </c:pt>
                <c:pt idx="5">
                  <c:v>400 million</c:v>
                </c:pt>
                <c:pt idx="6">
                  <c:v>4 billion</c:v>
                </c:pt>
                <c:pt idx="7">
                  <c:v>N/A</c:v>
                </c:pt>
              </c:strCache>
            </c:strRef>
          </c:cat>
          <c:val>
            <c:numRef>
              <c:f>Sheet1!$B$2:$B$9</c:f>
              <c:numCache>
                <c:formatCode>General</c:formatCode>
                <c:ptCount val="8"/>
                <c:pt idx="0">
                  <c:v>0</c:v>
                </c:pt>
                <c:pt idx="1">
                  <c:v>0</c:v>
                </c:pt>
                <c:pt idx="2">
                  <c:v>0</c:v>
                </c:pt>
                <c:pt idx="3">
                  <c:v>5</c:v>
                </c:pt>
                <c:pt idx="4">
                  <c:v>5</c:v>
                </c:pt>
                <c:pt idx="5">
                  <c:v>9</c:v>
                </c:pt>
                <c:pt idx="6">
                  <c:v>0</c:v>
                </c:pt>
                <c:pt idx="7">
                  <c:v>1</c:v>
                </c:pt>
              </c:numCache>
            </c:numRef>
          </c:val>
        </c:ser>
        <c:axId val="91970944"/>
        <c:axId val="91976832"/>
      </c:barChart>
      <c:catAx>
        <c:axId val="91970944"/>
        <c:scaling>
          <c:orientation val="minMax"/>
        </c:scaling>
        <c:axPos val="b"/>
        <c:numFmt formatCode="General" sourceLinked="1"/>
        <c:tickLblPos val="nextTo"/>
        <c:txPr>
          <a:bodyPr/>
          <a:lstStyle/>
          <a:p>
            <a:pPr>
              <a:defRPr sz="1200"/>
            </a:pPr>
            <a:endParaRPr lang="en-US"/>
          </a:p>
        </c:txPr>
        <c:crossAx val="91976832"/>
        <c:crosses val="autoZero"/>
        <c:auto val="1"/>
        <c:lblAlgn val="ctr"/>
        <c:lblOffset val="100"/>
      </c:catAx>
      <c:valAx>
        <c:axId val="91976832"/>
        <c:scaling>
          <c:orientation val="minMax"/>
        </c:scaling>
        <c:axPos val="l"/>
        <c:majorGridlines/>
        <c:numFmt formatCode="General" sourceLinked="1"/>
        <c:tickLblPos val="nextTo"/>
        <c:crossAx val="91970944"/>
        <c:crosses val="autoZero"/>
        <c:crossBetween val="between"/>
      </c:valAx>
    </c:plotArea>
    <c:plotVisOnly val="1"/>
  </c:chart>
  <c:txPr>
    <a:bodyPr/>
    <a:lstStyle/>
    <a:p>
      <a:pPr>
        <a:defRPr sz="1800"/>
      </a:pPr>
      <a:endParaRPr lang="en-US"/>
    </a:p>
  </c:txPr>
  <c:externalData r:id="rId1"/>
</c:chartSpace>
</file>

<file path=ppt/charts/chart5.xml><?xml version="1.0" encoding="utf-8"?>
<c:chartSpace xmlns:c="http://schemas.openxmlformats.org/drawingml/2006/chart" xmlns:a="http://schemas.openxmlformats.org/drawingml/2006/main" xmlns:r="http://schemas.openxmlformats.org/officeDocument/2006/relationships">
  <c:date1904 val="1"/>
  <c:lang val="en-US"/>
  <c:chart>
    <c:title>
      <c:tx>
        <c:rich>
          <a:bodyPr/>
          <a:lstStyle/>
          <a:p>
            <a:pPr>
              <a:defRPr/>
            </a:pPr>
            <a:r>
              <a:rPr lang="en-US" sz="1600" smtClean="0"/>
              <a:t>Which number is closest to the active editors on the English Wikipedia in the past month?</a:t>
            </a:r>
            <a:endParaRPr lang="en-US" sz="1600"/>
          </a:p>
        </c:rich>
      </c:tx>
      <c:layout>
        <c:manualLayout>
          <c:xMode val="edge"/>
          <c:yMode val="edge"/>
          <c:x val="9.7264016696708103E-2"/>
          <c:y val="0"/>
        </c:manualLayout>
      </c:layout>
    </c:title>
    <c:plotArea>
      <c:layout>
        <c:manualLayout>
          <c:layoutTarget val="inner"/>
          <c:xMode val="edge"/>
          <c:yMode val="edge"/>
          <c:x val="9.9534776902887243E-2"/>
          <c:y val="0.16801550196850387"/>
          <c:w val="0.80126000656167984"/>
          <c:h val="0.5755209153543307"/>
        </c:manualLayout>
      </c:layout>
      <c:barChart>
        <c:barDir val="col"/>
        <c:grouping val="clustered"/>
        <c:ser>
          <c:idx val="0"/>
          <c:order val="0"/>
          <c:tx>
            <c:strRef>
              <c:f>Sheet1!$B$1</c:f>
              <c:strCache>
                <c:ptCount val="1"/>
                <c:pt idx="0">
                  <c:v>Series 1</c:v>
                </c:pt>
              </c:strCache>
            </c:strRef>
          </c:tx>
          <c:cat>
            <c:strRef>
              <c:f>Sheet1!$A$2:$A$9</c:f>
              <c:strCache>
                <c:ptCount val="8"/>
                <c:pt idx="0">
                  <c:v>100</c:v>
                </c:pt>
                <c:pt idx="1">
                  <c:v>1,000</c:v>
                </c:pt>
                <c:pt idx="2">
                  <c:v>10,000</c:v>
                </c:pt>
                <c:pt idx="3">
                  <c:v>100,000</c:v>
                </c:pt>
                <c:pt idx="4">
                  <c:v>1 million</c:v>
                </c:pt>
                <c:pt idx="5">
                  <c:v>10 million</c:v>
                </c:pt>
                <c:pt idx="6">
                  <c:v>100 million</c:v>
                </c:pt>
                <c:pt idx="7">
                  <c:v>N/A</c:v>
                </c:pt>
              </c:strCache>
            </c:strRef>
          </c:cat>
          <c:val>
            <c:numRef>
              <c:f>Sheet1!$B$2:$B$9</c:f>
              <c:numCache>
                <c:formatCode>General</c:formatCode>
                <c:ptCount val="8"/>
                <c:pt idx="0">
                  <c:v>1</c:v>
                </c:pt>
                <c:pt idx="1">
                  <c:v>1</c:v>
                </c:pt>
                <c:pt idx="2">
                  <c:v>4</c:v>
                </c:pt>
                <c:pt idx="3">
                  <c:v>3</c:v>
                </c:pt>
                <c:pt idx="4">
                  <c:v>6</c:v>
                </c:pt>
                <c:pt idx="5">
                  <c:v>5</c:v>
                </c:pt>
                <c:pt idx="6">
                  <c:v>0</c:v>
                </c:pt>
                <c:pt idx="7">
                  <c:v>0</c:v>
                </c:pt>
              </c:numCache>
            </c:numRef>
          </c:val>
        </c:ser>
        <c:axId val="93295360"/>
        <c:axId val="93296896"/>
      </c:barChart>
      <c:catAx>
        <c:axId val="93295360"/>
        <c:scaling>
          <c:orientation val="minMax"/>
        </c:scaling>
        <c:axPos val="b"/>
        <c:numFmt formatCode="General" sourceLinked="1"/>
        <c:tickLblPos val="nextTo"/>
        <c:txPr>
          <a:bodyPr/>
          <a:lstStyle/>
          <a:p>
            <a:pPr>
              <a:defRPr sz="1200"/>
            </a:pPr>
            <a:endParaRPr lang="en-US"/>
          </a:p>
        </c:txPr>
        <c:crossAx val="93296896"/>
        <c:crosses val="autoZero"/>
        <c:auto val="1"/>
        <c:lblAlgn val="ctr"/>
        <c:lblOffset val="100"/>
      </c:catAx>
      <c:valAx>
        <c:axId val="93296896"/>
        <c:scaling>
          <c:orientation val="minMax"/>
        </c:scaling>
        <c:axPos val="l"/>
        <c:majorGridlines/>
        <c:numFmt formatCode="General" sourceLinked="1"/>
        <c:tickLblPos val="nextTo"/>
        <c:crossAx val="93295360"/>
        <c:crosses val="autoZero"/>
        <c:crossBetween val="between"/>
      </c:valAx>
    </c:plotArea>
    <c:plotVisOnly val="1"/>
  </c:chart>
  <c:txPr>
    <a:bodyPr/>
    <a:lstStyle/>
    <a:p>
      <a:pPr>
        <a:defRPr sz="1800"/>
      </a:pPr>
      <a:endParaRPr lang="en-US"/>
    </a:p>
  </c:txPr>
  <c:externalData r:id="rId1"/>
</c:chartSpace>
</file>

<file path=ppt/charts/chart6.xml><?xml version="1.0" encoding="utf-8"?>
<c:chartSpace xmlns:c="http://schemas.openxmlformats.org/drawingml/2006/chart" xmlns:a="http://schemas.openxmlformats.org/drawingml/2006/main" xmlns:r="http://schemas.openxmlformats.org/officeDocument/2006/relationships">
  <c:date1904 val="1"/>
  <c:lang val="en-US"/>
  <c:chart>
    <c:title>
      <c:tx>
        <c:rich>
          <a:bodyPr/>
          <a:lstStyle/>
          <a:p>
            <a:pPr>
              <a:defRPr/>
            </a:pPr>
            <a:r>
              <a:rPr lang="en-US" sz="1600" smtClean="0"/>
              <a:t>In an average week how many pages of Wikipedia do you </a:t>
            </a:r>
            <a:r>
              <a:rPr lang="en-US" sz="1600" u="sng" smtClean="0"/>
              <a:t>view</a:t>
            </a:r>
            <a:r>
              <a:rPr lang="en-US" sz="1600" smtClean="0"/>
              <a:t>?  How many times do you execute an </a:t>
            </a:r>
            <a:r>
              <a:rPr lang="en-US" sz="1600" u="sng" smtClean="0"/>
              <a:t>edit</a:t>
            </a:r>
            <a:r>
              <a:rPr lang="en-US" sz="1600" u="none" smtClean="0"/>
              <a:t>?</a:t>
            </a:r>
            <a:endParaRPr lang="en-US" sz="1600"/>
          </a:p>
        </c:rich>
      </c:tx>
      <c:layout>
        <c:manualLayout>
          <c:xMode val="edge"/>
          <c:yMode val="edge"/>
          <c:x val="9.7264016696708103E-2"/>
          <c:y val="0"/>
        </c:manualLayout>
      </c:layout>
    </c:title>
    <c:plotArea>
      <c:layout>
        <c:manualLayout>
          <c:layoutTarget val="inner"/>
          <c:xMode val="edge"/>
          <c:yMode val="edge"/>
          <c:x val="7.3761533674270102E-2"/>
          <c:y val="0.16498520639465522"/>
          <c:w val="0.80126000656167984"/>
          <c:h val="0.5755209153543307"/>
        </c:manualLayout>
      </c:layout>
      <c:barChart>
        <c:barDir val="col"/>
        <c:grouping val="clustered"/>
        <c:ser>
          <c:idx val="0"/>
          <c:order val="0"/>
          <c:tx>
            <c:strRef>
              <c:f>Sheet1!$B$1</c:f>
              <c:strCache>
                <c:ptCount val="1"/>
                <c:pt idx="0">
                  <c:v>View</c:v>
                </c:pt>
              </c:strCache>
            </c:strRef>
          </c:tx>
          <c:cat>
            <c:strRef>
              <c:f>Sheet1!$A$2:$A$8</c:f>
              <c:strCache>
                <c:ptCount val="7"/>
                <c:pt idx="0">
                  <c:v>Less than 1</c:v>
                </c:pt>
                <c:pt idx="1">
                  <c:v>1 to 5</c:v>
                </c:pt>
                <c:pt idx="2">
                  <c:v>6 to 10</c:v>
                </c:pt>
                <c:pt idx="3">
                  <c:v>11 to 20</c:v>
                </c:pt>
                <c:pt idx="4">
                  <c:v>21 to 50</c:v>
                </c:pt>
                <c:pt idx="5">
                  <c:v>51 to 100</c:v>
                </c:pt>
                <c:pt idx="6">
                  <c:v>More than 100</c:v>
                </c:pt>
              </c:strCache>
            </c:strRef>
          </c:cat>
          <c:val>
            <c:numRef>
              <c:f>Sheet1!$B$2:$B$8</c:f>
              <c:numCache>
                <c:formatCode>General</c:formatCode>
                <c:ptCount val="7"/>
                <c:pt idx="0">
                  <c:v>3</c:v>
                </c:pt>
                <c:pt idx="1">
                  <c:v>10</c:v>
                </c:pt>
                <c:pt idx="2">
                  <c:v>2</c:v>
                </c:pt>
                <c:pt idx="3">
                  <c:v>5</c:v>
                </c:pt>
                <c:pt idx="4">
                  <c:v>0</c:v>
                </c:pt>
                <c:pt idx="5">
                  <c:v>0</c:v>
                </c:pt>
                <c:pt idx="6">
                  <c:v>0</c:v>
                </c:pt>
              </c:numCache>
            </c:numRef>
          </c:val>
        </c:ser>
        <c:ser>
          <c:idx val="1"/>
          <c:order val="1"/>
          <c:tx>
            <c:strRef>
              <c:f>Sheet1!$C$1</c:f>
              <c:strCache>
                <c:ptCount val="1"/>
                <c:pt idx="0">
                  <c:v>Edit</c:v>
                </c:pt>
              </c:strCache>
            </c:strRef>
          </c:tx>
          <c:cat>
            <c:strRef>
              <c:f>Sheet1!$A$2:$A$8</c:f>
              <c:strCache>
                <c:ptCount val="7"/>
                <c:pt idx="0">
                  <c:v>Less than 1</c:v>
                </c:pt>
                <c:pt idx="1">
                  <c:v>1 to 5</c:v>
                </c:pt>
                <c:pt idx="2">
                  <c:v>6 to 10</c:v>
                </c:pt>
                <c:pt idx="3">
                  <c:v>11 to 20</c:v>
                </c:pt>
                <c:pt idx="4">
                  <c:v>21 to 50</c:v>
                </c:pt>
                <c:pt idx="5">
                  <c:v>51 to 100</c:v>
                </c:pt>
                <c:pt idx="6">
                  <c:v>More than 100</c:v>
                </c:pt>
              </c:strCache>
            </c:strRef>
          </c:cat>
          <c:val>
            <c:numRef>
              <c:f>Sheet1!$C$2:$C$8</c:f>
              <c:numCache>
                <c:formatCode>General</c:formatCode>
                <c:ptCount val="7"/>
                <c:pt idx="0">
                  <c:v>20</c:v>
                </c:pt>
                <c:pt idx="1">
                  <c:v>0</c:v>
                </c:pt>
                <c:pt idx="2">
                  <c:v>0</c:v>
                </c:pt>
                <c:pt idx="3">
                  <c:v>0</c:v>
                </c:pt>
                <c:pt idx="4">
                  <c:v>0</c:v>
                </c:pt>
                <c:pt idx="5">
                  <c:v>0</c:v>
                </c:pt>
                <c:pt idx="6">
                  <c:v>0</c:v>
                </c:pt>
              </c:numCache>
            </c:numRef>
          </c:val>
        </c:ser>
        <c:axId val="92682880"/>
        <c:axId val="92688768"/>
      </c:barChart>
      <c:catAx>
        <c:axId val="92682880"/>
        <c:scaling>
          <c:orientation val="minMax"/>
        </c:scaling>
        <c:axPos val="b"/>
        <c:numFmt formatCode="General" sourceLinked="1"/>
        <c:tickLblPos val="nextTo"/>
        <c:txPr>
          <a:bodyPr/>
          <a:lstStyle/>
          <a:p>
            <a:pPr>
              <a:defRPr sz="1200"/>
            </a:pPr>
            <a:endParaRPr lang="en-US"/>
          </a:p>
        </c:txPr>
        <c:crossAx val="92688768"/>
        <c:crosses val="autoZero"/>
        <c:auto val="1"/>
        <c:lblAlgn val="ctr"/>
        <c:lblOffset val="100"/>
      </c:catAx>
      <c:valAx>
        <c:axId val="92688768"/>
        <c:scaling>
          <c:orientation val="minMax"/>
        </c:scaling>
        <c:axPos val="l"/>
        <c:majorGridlines/>
        <c:numFmt formatCode="General" sourceLinked="1"/>
        <c:tickLblPos val="nextTo"/>
        <c:crossAx val="92682880"/>
        <c:crosses val="autoZero"/>
        <c:crossBetween val="between"/>
      </c:valAx>
    </c:plotArea>
    <c:legend>
      <c:legendPos val="b"/>
      <c:layout>
        <c:manualLayout>
          <c:xMode val="edge"/>
          <c:yMode val="edge"/>
          <c:x val="0.22693887490867765"/>
          <c:y val="0.18370532092579339"/>
          <c:w val="0.22605176285953943"/>
          <c:h val="7.9531853972798869E-2"/>
        </c:manualLayout>
      </c:layout>
    </c:legend>
    <c:plotVisOnly val="1"/>
  </c:chart>
  <c:txPr>
    <a:bodyPr/>
    <a:lstStyle/>
    <a:p>
      <a:pPr>
        <a:defRPr sz="1800"/>
      </a:pPr>
      <a:endParaRPr lang="en-US"/>
    </a:p>
  </c:txPr>
  <c:externalData r:id="rId1"/>
</c:chartSpace>
</file>

<file path=ppt/charts/chart7.xml><?xml version="1.0" encoding="utf-8"?>
<c:chartSpace xmlns:c="http://schemas.openxmlformats.org/drawingml/2006/chart" xmlns:a="http://schemas.openxmlformats.org/drawingml/2006/main" xmlns:r="http://schemas.openxmlformats.org/officeDocument/2006/relationships">
  <c:date1904 val="1"/>
  <c:lang val="en-US"/>
  <c:chart>
    <c:title>
      <c:tx>
        <c:rich>
          <a:bodyPr/>
          <a:lstStyle/>
          <a:p>
            <a:pPr>
              <a:defRPr/>
            </a:pPr>
            <a:r>
              <a:rPr lang="en-US" sz="1600" smtClean="0"/>
              <a:t>In terms of the accuracy of content,</a:t>
            </a:r>
            <a:r>
              <a:rPr lang="en-US" sz="1600" baseline="0" smtClean="0"/>
              <a:t> how </a:t>
            </a:r>
            <a:r>
              <a:rPr lang="en-US" sz="1600" u="sng" baseline="0" smtClean="0"/>
              <a:t>trustworthy</a:t>
            </a:r>
            <a:r>
              <a:rPr lang="en-US" sz="1600" u="none" baseline="0" smtClean="0"/>
              <a:t> do you consider Wikipedia to be?</a:t>
            </a:r>
            <a:endParaRPr lang="en-US" sz="1600"/>
          </a:p>
        </c:rich>
      </c:tx>
      <c:layout>
        <c:manualLayout>
          <c:xMode val="edge"/>
          <c:yMode val="edge"/>
          <c:x val="0.12717858985575517"/>
          <c:y val="0"/>
        </c:manualLayout>
      </c:layout>
    </c:title>
    <c:plotArea>
      <c:layout>
        <c:manualLayout>
          <c:layoutTarget val="inner"/>
          <c:xMode val="edge"/>
          <c:yMode val="edge"/>
          <c:x val="9.9534776902887256E-2"/>
          <c:y val="0.16801550196850387"/>
          <c:w val="0.80126000656167984"/>
          <c:h val="0.5755209153543307"/>
        </c:manualLayout>
      </c:layout>
      <c:barChart>
        <c:barDir val="col"/>
        <c:grouping val="clustered"/>
        <c:ser>
          <c:idx val="0"/>
          <c:order val="0"/>
          <c:tx>
            <c:strRef>
              <c:f>Sheet1!$B$1</c:f>
              <c:strCache>
                <c:ptCount val="1"/>
                <c:pt idx="0">
                  <c:v>Series 1</c:v>
                </c:pt>
              </c:strCache>
            </c:strRef>
          </c:tx>
          <c:cat>
            <c:strRef>
              <c:f>Sheet1!$A$2:$A$7</c:f>
              <c:strCache>
                <c:ptCount val="6"/>
                <c:pt idx="0">
                  <c:v>Cannot trust at all</c:v>
                </c:pt>
                <c:pt idx="1">
                  <c:v>Trust only a little bit</c:v>
                </c:pt>
                <c:pt idx="2">
                  <c:v>Trust some portions of content</c:v>
                </c:pt>
                <c:pt idx="3">
                  <c:v>Trust most of the content</c:v>
                </c:pt>
                <c:pt idx="4">
                  <c:v>Trust nearly all of the content</c:v>
                </c:pt>
                <c:pt idx="5">
                  <c:v>Can trust all of it</c:v>
                </c:pt>
              </c:strCache>
            </c:strRef>
          </c:cat>
          <c:val>
            <c:numRef>
              <c:f>Sheet1!$B$2:$B$7</c:f>
              <c:numCache>
                <c:formatCode>General</c:formatCode>
                <c:ptCount val="6"/>
                <c:pt idx="0">
                  <c:v>0</c:v>
                </c:pt>
                <c:pt idx="1">
                  <c:v>3</c:v>
                </c:pt>
                <c:pt idx="2">
                  <c:v>4</c:v>
                </c:pt>
                <c:pt idx="3">
                  <c:v>8</c:v>
                </c:pt>
                <c:pt idx="4">
                  <c:v>5</c:v>
                </c:pt>
                <c:pt idx="5">
                  <c:v>0</c:v>
                </c:pt>
              </c:numCache>
            </c:numRef>
          </c:val>
        </c:ser>
        <c:axId val="93561600"/>
        <c:axId val="93563136"/>
      </c:barChart>
      <c:catAx>
        <c:axId val="93561600"/>
        <c:scaling>
          <c:orientation val="minMax"/>
        </c:scaling>
        <c:axPos val="b"/>
        <c:numFmt formatCode="General" sourceLinked="1"/>
        <c:tickLblPos val="nextTo"/>
        <c:txPr>
          <a:bodyPr/>
          <a:lstStyle/>
          <a:p>
            <a:pPr>
              <a:defRPr sz="1200"/>
            </a:pPr>
            <a:endParaRPr lang="en-US"/>
          </a:p>
        </c:txPr>
        <c:crossAx val="93563136"/>
        <c:crosses val="autoZero"/>
        <c:auto val="1"/>
        <c:lblAlgn val="ctr"/>
        <c:lblOffset val="100"/>
      </c:catAx>
      <c:valAx>
        <c:axId val="93563136"/>
        <c:scaling>
          <c:orientation val="minMax"/>
        </c:scaling>
        <c:axPos val="l"/>
        <c:majorGridlines/>
        <c:numFmt formatCode="General" sourceLinked="1"/>
        <c:tickLblPos val="nextTo"/>
        <c:crossAx val="93561600"/>
        <c:crosses val="autoZero"/>
        <c:crossBetween val="between"/>
      </c:valAx>
    </c:plotArea>
    <c:plotVisOnly val="1"/>
  </c:chart>
  <c:txPr>
    <a:bodyPr/>
    <a:lstStyle/>
    <a:p>
      <a:pPr>
        <a:defRPr sz="1800"/>
      </a:pPr>
      <a:endParaRPr lang="en-US"/>
    </a:p>
  </c:txPr>
  <c:externalData r:id="rId1"/>
</c:chartSpace>
</file>

<file path=ppt/charts/chart8.xml><?xml version="1.0" encoding="utf-8"?>
<c:chartSpace xmlns:c="http://schemas.openxmlformats.org/drawingml/2006/chart" xmlns:a="http://schemas.openxmlformats.org/drawingml/2006/main" xmlns:r="http://schemas.openxmlformats.org/officeDocument/2006/relationships">
  <c:date1904 val="1"/>
  <c:lang val="en-US"/>
  <c:chart>
    <c:title>
      <c:tx>
        <c:rich>
          <a:bodyPr/>
          <a:lstStyle/>
          <a:p>
            <a:pPr>
              <a:defRPr/>
            </a:pPr>
            <a:r>
              <a:rPr lang="en-US" sz="1600" smtClean="0"/>
              <a:t>Over time, Wikipedia is getting bigger,</a:t>
            </a:r>
            <a:r>
              <a:rPr lang="en-US" sz="1600" baseline="0" smtClean="0"/>
              <a:t> as more articles are created, and existing articles are made longer.  Considering any given article on Wikipedia, do you think the </a:t>
            </a:r>
            <a:r>
              <a:rPr lang="en-US" sz="1600" u="sng" baseline="0" smtClean="0"/>
              <a:t>accuracy</a:t>
            </a:r>
            <a:r>
              <a:rPr lang="en-US" sz="1600" u="none" baseline="0" smtClean="0"/>
              <a:t> of the content within the article is…</a:t>
            </a:r>
            <a:endParaRPr lang="en-US" sz="1600"/>
          </a:p>
        </c:rich>
      </c:tx>
      <c:layout>
        <c:manualLayout>
          <c:xMode val="edge"/>
          <c:yMode val="edge"/>
          <c:x val="0.1200560827332481"/>
          <c:y val="0"/>
        </c:manualLayout>
      </c:layout>
    </c:title>
    <c:plotArea>
      <c:layout>
        <c:manualLayout>
          <c:layoutTarget val="inner"/>
          <c:xMode val="edge"/>
          <c:yMode val="edge"/>
          <c:x val="0.10238374049397672"/>
          <c:y val="0.28922763063707946"/>
          <c:w val="0.80126000656167984"/>
          <c:h val="0.5755209153543307"/>
        </c:manualLayout>
      </c:layout>
      <c:barChart>
        <c:barDir val="col"/>
        <c:grouping val="clustered"/>
        <c:ser>
          <c:idx val="0"/>
          <c:order val="0"/>
          <c:tx>
            <c:strRef>
              <c:f>Sheet1!$B$1</c:f>
              <c:strCache>
                <c:ptCount val="1"/>
                <c:pt idx="0">
                  <c:v>Series 1</c:v>
                </c:pt>
              </c:strCache>
            </c:strRef>
          </c:tx>
          <c:cat>
            <c:strRef>
              <c:f>Sheet1!$A$2:$A$6</c:f>
              <c:strCache>
                <c:ptCount val="5"/>
                <c:pt idx="0">
                  <c:v>Getting much worse with time</c:v>
                </c:pt>
                <c:pt idx="1">
                  <c:v>Getting a little worse with time</c:v>
                </c:pt>
                <c:pt idx="2">
                  <c:v>Staying about the same</c:v>
                </c:pt>
                <c:pt idx="3">
                  <c:v>Getting a little better with time</c:v>
                </c:pt>
                <c:pt idx="4">
                  <c:v>Getting much better with time</c:v>
                </c:pt>
              </c:strCache>
            </c:strRef>
          </c:cat>
          <c:val>
            <c:numRef>
              <c:f>Sheet1!$B$2:$B$6</c:f>
              <c:numCache>
                <c:formatCode>General</c:formatCode>
                <c:ptCount val="5"/>
                <c:pt idx="0">
                  <c:v>0</c:v>
                </c:pt>
                <c:pt idx="1">
                  <c:v>3</c:v>
                </c:pt>
                <c:pt idx="2">
                  <c:v>4</c:v>
                </c:pt>
                <c:pt idx="3">
                  <c:v>8</c:v>
                </c:pt>
                <c:pt idx="4">
                  <c:v>5</c:v>
                </c:pt>
              </c:numCache>
            </c:numRef>
          </c:val>
        </c:ser>
        <c:axId val="93579136"/>
        <c:axId val="93580672"/>
      </c:barChart>
      <c:catAx>
        <c:axId val="93579136"/>
        <c:scaling>
          <c:orientation val="minMax"/>
        </c:scaling>
        <c:axPos val="b"/>
        <c:numFmt formatCode="General" sourceLinked="1"/>
        <c:tickLblPos val="nextTo"/>
        <c:txPr>
          <a:bodyPr/>
          <a:lstStyle/>
          <a:p>
            <a:pPr>
              <a:defRPr sz="1200"/>
            </a:pPr>
            <a:endParaRPr lang="en-US"/>
          </a:p>
        </c:txPr>
        <c:crossAx val="93580672"/>
        <c:crosses val="autoZero"/>
        <c:auto val="1"/>
        <c:lblAlgn val="ctr"/>
        <c:lblOffset val="100"/>
      </c:catAx>
      <c:valAx>
        <c:axId val="93580672"/>
        <c:scaling>
          <c:orientation val="minMax"/>
        </c:scaling>
        <c:axPos val="l"/>
        <c:majorGridlines/>
        <c:numFmt formatCode="General" sourceLinked="1"/>
        <c:tickLblPos val="nextTo"/>
        <c:crossAx val="93579136"/>
        <c:crosses val="autoZero"/>
        <c:crossBetween val="between"/>
      </c:valAx>
    </c:plotArea>
    <c:plotVisOnly val="1"/>
  </c:chart>
  <c:txPr>
    <a:bodyPr/>
    <a:lstStyle/>
    <a:p>
      <a:pPr>
        <a:defRPr sz="1800"/>
      </a:pPr>
      <a:endParaRPr lang="en-US"/>
    </a:p>
  </c:txPr>
  <c:externalData r:id="rId1"/>
</c:chartSpace>
</file>

<file path=ppt/charts/chart9.xml><?xml version="1.0" encoding="utf-8"?>
<c:chartSpace xmlns:c="http://schemas.openxmlformats.org/drawingml/2006/chart" xmlns:a="http://schemas.openxmlformats.org/drawingml/2006/main" xmlns:r="http://schemas.openxmlformats.org/officeDocument/2006/relationships">
  <c:date1904 val="1"/>
  <c:lang val="en-US"/>
  <c:chart>
    <c:title>
      <c:tx>
        <c:rich>
          <a:bodyPr/>
          <a:lstStyle/>
          <a:p>
            <a:pPr>
              <a:defRPr/>
            </a:pPr>
            <a:r>
              <a:rPr lang="en-US" sz="1600" b="1" i="0" u="none" strike="noStrike" kern="1200" baseline="0" smtClean="0">
                <a:solidFill>
                  <a:prstClr val="black"/>
                </a:solidFill>
                <a:latin typeface="+mn-lt"/>
                <a:ea typeface="+mn-ea"/>
                <a:cs typeface="+mn-cs"/>
              </a:rPr>
              <a:t>Consider all of the text-based sources of knowledge that you are exposed to, including text books, library books, Internet websites, newspapers, magazines, e-readers, etc.  In 2011, what percentage of this total text-based knowledge did you acquire from W</a:t>
            </a:r>
            <a:endParaRPr lang="en-US" sz="1600" b="1" i="0" u="none" strike="noStrike" kern="1200" baseline="0">
              <a:solidFill>
                <a:prstClr val="black"/>
              </a:solidFill>
              <a:latin typeface="+mn-lt"/>
              <a:ea typeface="+mn-ea"/>
              <a:cs typeface="+mn-cs"/>
            </a:endParaRPr>
          </a:p>
        </c:rich>
      </c:tx>
      <c:layout>
        <c:manualLayout>
          <c:xMode val="edge"/>
          <c:yMode val="edge"/>
          <c:x val="0.10296206563923099"/>
          <c:y val="0"/>
        </c:manualLayout>
      </c:layout>
    </c:title>
    <c:plotArea>
      <c:layout>
        <c:manualLayout>
          <c:layoutTarget val="inner"/>
          <c:xMode val="edge"/>
          <c:yMode val="edge"/>
          <c:x val="0.10238374049397672"/>
          <c:y val="0.28922763063707946"/>
          <c:w val="0.80126000656167984"/>
          <c:h val="0.5755209153543307"/>
        </c:manualLayout>
      </c:layout>
      <c:barChart>
        <c:barDir val="col"/>
        <c:grouping val="clustered"/>
        <c:ser>
          <c:idx val="0"/>
          <c:order val="0"/>
          <c:tx>
            <c:strRef>
              <c:f>Sheet1!$B$1</c:f>
              <c:strCache>
                <c:ptCount val="1"/>
                <c:pt idx="0">
                  <c:v>Series 1</c:v>
                </c:pt>
              </c:strCache>
            </c:strRef>
          </c:tx>
          <c:cat>
            <c:strRef>
              <c:f>Sheet1!$A$2:$A$6</c:f>
              <c:strCache>
                <c:ptCount val="5"/>
                <c:pt idx="0">
                  <c:v>Less than 1%</c:v>
                </c:pt>
                <c:pt idx="1">
                  <c:v>1 to 10%</c:v>
                </c:pt>
                <c:pt idx="2">
                  <c:v>11 to 25%</c:v>
                </c:pt>
                <c:pt idx="3">
                  <c:v>26 to 50%</c:v>
                </c:pt>
                <c:pt idx="4">
                  <c:v>More than 50%</c:v>
                </c:pt>
              </c:strCache>
            </c:strRef>
          </c:cat>
          <c:val>
            <c:numRef>
              <c:f>Sheet1!$B$2:$B$6</c:f>
              <c:numCache>
                <c:formatCode>General</c:formatCode>
                <c:ptCount val="5"/>
                <c:pt idx="0">
                  <c:v>3</c:v>
                </c:pt>
                <c:pt idx="1">
                  <c:v>10</c:v>
                </c:pt>
                <c:pt idx="2">
                  <c:v>4</c:v>
                </c:pt>
                <c:pt idx="3">
                  <c:v>2</c:v>
                </c:pt>
                <c:pt idx="4">
                  <c:v>1</c:v>
                </c:pt>
              </c:numCache>
            </c:numRef>
          </c:val>
        </c:ser>
        <c:axId val="93699072"/>
        <c:axId val="93393664"/>
      </c:barChart>
      <c:catAx>
        <c:axId val="93699072"/>
        <c:scaling>
          <c:orientation val="minMax"/>
        </c:scaling>
        <c:axPos val="b"/>
        <c:numFmt formatCode="General" sourceLinked="1"/>
        <c:tickLblPos val="nextTo"/>
        <c:txPr>
          <a:bodyPr/>
          <a:lstStyle/>
          <a:p>
            <a:pPr>
              <a:defRPr sz="1200"/>
            </a:pPr>
            <a:endParaRPr lang="en-US"/>
          </a:p>
        </c:txPr>
        <c:crossAx val="93393664"/>
        <c:crosses val="autoZero"/>
        <c:auto val="1"/>
        <c:lblAlgn val="ctr"/>
        <c:lblOffset val="100"/>
      </c:catAx>
      <c:valAx>
        <c:axId val="93393664"/>
        <c:scaling>
          <c:orientation val="minMax"/>
        </c:scaling>
        <c:axPos val="l"/>
        <c:majorGridlines/>
        <c:numFmt formatCode="General" sourceLinked="1"/>
        <c:tickLblPos val="nextTo"/>
        <c:crossAx val="93699072"/>
        <c:crosses val="autoZero"/>
        <c:crossBetween val="between"/>
      </c:valAx>
    </c:plotArea>
    <c:plotVisOnly val="1"/>
  </c:chart>
  <c:txPr>
    <a:bodyPr/>
    <a:lstStyle/>
    <a:p>
      <a:pPr>
        <a:defRPr sz="1800"/>
      </a:pPr>
      <a:endParaRPr lang="en-US"/>
    </a:p>
  </c:txPr>
  <c:externalData r:id="rId1"/>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7BD3444-86E3-47CC-9254-197F7113D605}" type="datetimeFigureOut">
              <a:rPr lang="en-US" smtClean="0"/>
              <a:pPr/>
              <a:t>12/15/2011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162FB31-A8A2-4374-88BA-0892445D47FB}"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2"/>
      </p:bgRef>
    </p:bg>
    <p:spTree>
      <p:nvGrpSpPr>
        <p:cNvPr id="1" name=""/>
        <p:cNvGrpSpPr/>
        <p:nvPr/>
      </p:nvGrpSpPr>
      <p:grpSpPr>
        <a:xfrm>
          <a:off x="0" y="0"/>
          <a:ext cx="0" cy="0"/>
          <a:chOff x="0" y="0"/>
          <a:chExt cx="0" cy="0"/>
        </a:xfrm>
      </p:grpSpPr>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8991600" y="3048"/>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25146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Rectangle 11"/>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Subtitle 8"/>
          <p:cNvSpPr>
            <a:spLocks noGrp="1"/>
          </p:cNvSpPr>
          <p:nvPr>
            <p:ph type="subTitle" idx="1"/>
          </p:nvPr>
        </p:nvSpPr>
        <p:spPr>
          <a:xfrm>
            <a:off x="1371600" y="2819400"/>
            <a:ext cx="6400800" cy="1752600"/>
          </a:xfrm>
        </p:spPr>
        <p:txBody>
          <a:bodyPr/>
          <a:lstStyle>
            <a:lvl1pPr marL="0" indent="0" algn="ctr">
              <a:buNone/>
              <a:defRPr sz="1600" b="1" cap="all" spc="25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p:txBody>
          <a:bodyPr/>
          <a:lstStyle/>
          <a:p>
            <a:fld id="{13F12519-2E0E-4F91-9B5B-AB6DF20F2F4D}" type="datetime1">
              <a:rPr lang="en-US" smtClean="0"/>
              <a:pPr/>
              <a:t>12/15/2011</a:t>
            </a:fld>
            <a:endParaRPr lang="en-US"/>
          </a:p>
        </p:txBody>
      </p:sp>
      <p:sp>
        <p:nvSpPr>
          <p:cNvPr id="17" name="Footer Placeholder 16"/>
          <p:cNvSpPr>
            <a:spLocks noGrp="1"/>
          </p:cNvSpPr>
          <p:nvPr>
            <p:ph type="ftr" sz="quarter" idx="11"/>
          </p:nvPr>
        </p:nvSpPr>
        <p:spPr/>
        <p:txBody>
          <a:bodyPr/>
          <a:lstStyle/>
          <a:p>
            <a:r>
              <a:rPr lang="en-US" smtClean="0"/>
              <a:t>Some rights reserved, MyWikiBiz.com</a:t>
            </a:r>
            <a:endParaRPr lang="en-US"/>
          </a:p>
        </p:txBody>
      </p:sp>
      <p:sp>
        <p:nvSpPr>
          <p:cNvPr id="7" name="Straight Connector 6"/>
          <p:cNvSpPr>
            <a:spLocks noChangeShapeType="1"/>
          </p:cNvSpPr>
          <p:nvPr/>
        </p:nvSpPr>
        <p:spPr bwMode="auto">
          <a:xfrm>
            <a:off x="155448" y="2420112"/>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Rectangle 9"/>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Oval 12"/>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Oval 13"/>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9" name="Slide Number Placeholder 28"/>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75B881E7-2283-4A36-BBC8-F8191F81D2D8}" type="slidenum">
              <a:rPr lang="en-US" smtClean="0"/>
              <a:pPr/>
              <a:t>‹#›</a:t>
            </a:fld>
            <a:endParaRPr lang="en-US"/>
          </a:p>
        </p:txBody>
      </p:sp>
      <p:sp>
        <p:nvSpPr>
          <p:cNvPr id="8" name="Title 7"/>
          <p:cNvSpPr>
            <a:spLocks noGrp="1"/>
          </p:cNvSpPr>
          <p:nvPr>
            <p:ph type="ctrTitle"/>
          </p:nvPr>
        </p:nvSpPr>
        <p:spPr>
          <a:xfrm>
            <a:off x="685800" y="381000"/>
            <a:ext cx="7772400" cy="1752600"/>
          </a:xfrm>
        </p:spPr>
        <p:txBody>
          <a:bodyPr anchor="b"/>
          <a:lstStyle>
            <a:lvl1pPr>
              <a:defRPr sz="4200">
                <a:solidFill>
                  <a:schemeClr val="accent1"/>
                </a:solidFill>
              </a:defRPr>
            </a:lvl1pPr>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accent3">
                    <a:shade val="75000"/>
                  </a:schemeClr>
                </a:solidFill>
              </a:defRPr>
            </a:lvl1p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fld id="{A8D1D456-39CF-4921-85EA-8749A8379140}" type="datetime1">
              <a:rPr lang="en-US" smtClean="0"/>
              <a:pPr/>
              <a:t>12/15/2011</a:t>
            </a:fld>
            <a:endParaRPr lang="en-US"/>
          </a:p>
        </p:txBody>
      </p:sp>
      <p:sp>
        <p:nvSpPr>
          <p:cNvPr id="5" name="Footer Placeholder 4"/>
          <p:cNvSpPr>
            <a:spLocks noGrp="1"/>
          </p:cNvSpPr>
          <p:nvPr>
            <p:ph type="ftr" sz="quarter" idx="11"/>
          </p:nvPr>
        </p:nvSpPr>
        <p:spPr/>
        <p:txBody>
          <a:bodyPr/>
          <a:lstStyle/>
          <a:p>
            <a:r>
              <a:rPr lang="en-US" smtClean="0"/>
              <a:t>Some rights reserved, MyWikiBiz.com</a:t>
            </a:r>
            <a:endParaRPr lang="en-US"/>
          </a:p>
        </p:txBody>
      </p:sp>
      <p:sp>
        <p:nvSpPr>
          <p:cNvPr id="6" name="Slide Number Placeholder 5"/>
          <p:cNvSpPr>
            <a:spLocks noGrp="1"/>
          </p:cNvSpPr>
          <p:nvPr>
            <p:ph type="sldNum" sz="quarter" idx="12"/>
          </p:nvPr>
        </p:nvSpPr>
        <p:spPr>
          <a:xfrm>
            <a:off x="4361688" y="1026372"/>
            <a:ext cx="457200" cy="441325"/>
          </a:xfrm>
        </p:spPr>
        <p:txBody>
          <a:bodyPr/>
          <a:lstStyle/>
          <a:p>
            <a:fld id="{75B881E7-2283-4A36-BBC8-F8191F81D2D8}" type="slidenum">
              <a:rPr lang="en-US" smtClean="0"/>
              <a:pPr/>
              <a:t>‹#›</a:t>
            </a:fld>
            <a:endParaRPr lang="en-US"/>
          </a:p>
        </p:txBody>
      </p:sp>
      <p:sp>
        <p:nvSpPr>
          <p:cNvPr id="8" name="Content Placeholder 7"/>
          <p:cNvSpPr>
            <a:spLocks noGrp="1"/>
          </p:cNvSpPr>
          <p:nvPr>
            <p:ph sz="quarter" idx="1"/>
          </p:nvPr>
        </p:nvSpPr>
        <p:spPr>
          <a:xfrm>
            <a:off x="301752" y="1527048"/>
            <a:ext cx="850392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1"/>
      </p:bgRef>
    </p:bg>
    <p:spTree>
      <p:nvGrpSpPr>
        <p:cNvPr id="1" name=""/>
        <p:cNvGrpSpPr/>
        <p:nvPr/>
      </p:nvGrpSpPr>
      <p:grpSpPr>
        <a:xfrm>
          <a:off x="0" y="0"/>
          <a:ext cx="0" cy="0"/>
          <a:chOff x="0" y="0"/>
          <a:chExt cx="0" cy="0"/>
        </a:xfrm>
      </p:grpSpPr>
      <p:sp>
        <p:nvSpPr>
          <p:cNvPr id="17" name="Rectangle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8991600" y="1905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152400" y="2286000"/>
            <a:ext cx="8833104" cy="304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Rectangle 11"/>
          <p:cNvSpPr>
            <a:spLocks noChangeArrowheads="1"/>
          </p:cNvSpPr>
          <p:nvPr/>
        </p:nvSpPr>
        <p:spPr bwMode="auto">
          <a:xfrm>
            <a:off x="155448" y="142352"/>
            <a:ext cx="8833104" cy="2139696"/>
          </a:xfrm>
          <a:prstGeom prst="rect">
            <a:avLst/>
          </a:prstGeom>
          <a:solidFill>
            <a:schemeClr val="accent1"/>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Text Placeholder 2"/>
          <p:cNvSpPr>
            <a:spLocks noGrp="1"/>
          </p:cNvSpPr>
          <p:nvPr>
            <p:ph type="body" idx="1"/>
          </p:nvPr>
        </p:nvSpPr>
        <p:spPr>
          <a:xfrm>
            <a:off x="1368426" y="2743200"/>
            <a:ext cx="6480174" cy="1673225"/>
          </a:xfrm>
        </p:spPr>
        <p:txBody>
          <a:bodyPr anchor="t"/>
          <a:lstStyle>
            <a:lvl1pPr marL="0" indent="0" algn="ctr">
              <a:buNone/>
              <a:defRPr sz="1600" b="1" cap="all" spc="25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13" name="Rectangle 12"/>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Rectangle 13"/>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5" name="Footer Placeholder 4"/>
          <p:cNvSpPr>
            <a:spLocks noGrp="1"/>
          </p:cNvSpPr>
          <p:nvPr>
            <p:ph type="ftr" sz="quarter" idx="11"/>
          </p:nvPr>
        </p:nvSpPr>
        <p:spPr/>
        <p:txBody>
          <a:bodyPr/>
          <a:lstStyle/>
          <a:p>
            <a:r>
              <a:rPr lang="en-US" smtClean="0"/>
              <a:t>Some rights reserved, MyWikiBiz.com</a:t>
            </a:r>
            <a:endParaRPr lang="en-US"/>
          </a:p>
        </p:txBody>
      </p:sp>
      <p:sp>
        <p:nvSpPr>
          <p:cNvPr id="4" name="Date Placeholder 3"/>
          <p:cNvSpPr>
            <a:spLocks noGrp="1"/>
          </p:cNvSpPr>
          <p:nvPr>
            <p:ph type="dt" sz="half" idx="10"/>
          </p:nvPr>
        </p:nvSpPr>
        <p:spPr/>
        <p:txBody>
          <a:bodyPr/>
          <a:lstStyle/>
          <a:p>
            <a:fld id="{0202EA5B-E3E5-49B2-A1E4-B6ADC37A352A}" type="datetime1">
              <a:rPr lang="en-US" smtClean="0"/>
              <a:pPr/>
              <a:t>12/15/2011</a:t>
            </a:fld>
            <a:endParaRPr lang="en-US"/>
          </a:p>
        </p:txBody>
      </p:sp>
      <p:sp>
        <p:nvSpPr>
          <p:cNvPr id="8" name="Straight Connector 7"/>
          <p:cNvSpPr>
            <a:spLocks noChangeShapeType="1"/>
          </p:cNvSpPr>
          <p:nvPr/>
        </p:nvSpPr>
        <p:spPr bwMode="auto">
          <a:xfrm>
            <a:off x="152400" y="2438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Oval 9"/>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Oval 10"/>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75B881E7-2283-4A36-BBC8-F8191F81D2D8}" type="slidenum">
              <a:rPr lang="en-US" smtClean="0"/>
              <a:pPr/>
              <a:t>‹#›</a:t>
            </a:fld>
            <a:endParaRPr lang="en-US"/>
          </a:p>
        </p:txBody>
      </p:sp>
      <p:sp>
        <p:nvSpPr>
          <p:cNvPr id="2" name="Title 1"/>
          <p:cNvSpPr>
            <a:spLocks noGrp="1"/>
          </p:cNvSpPr>
          <p:nvPr>
            <p:ph type="title"/>
          </p:nvPr>
        </p:nvSpPr>
        <p:spPr>
          <a:xfrm>
            <a:off x="722313" y="533400"/>
            <a:ext cx="7772400" cy="1524000"/>
          </a:xfrm>
        </p:spPr>
        <p:txBody>
          <a:bodyPr anchor="b"/>
          <a:lstStyle>
            <a:lvl1pPr algn="ctr">
              <a:buNone/>
              <a:defRPr sz="4200" b="0" cap="none" baseline="0">
                <a:solidFill>
                  <a:srgbClr val="FFFFFF"/>
                </a:solidFill>
              </a:defRPr>
            </a:lvl1pPr>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301752" y="228600"/>
            <a:ext cx="8534400" cy="758952"/>
          </a:xfrm>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a:xfrm>
            <a:off x="5791200" y="6409944"/>
            <a:ext cx="3044952" cy="365760"/>
          </a:xfrm>
        </p:spPr>
        <p:txBody>
          <a:bodyPr/>
          <a:lstStyle/>
          <a:p>
            <a:fld id="{4EBBE61D-5C13-4D86-B861-B453362E278D}" type="datetime1">
              <a:rPr lang="en-US" smtClean="0"/>
              <a:pPr/>
              <a:t>12/15/2011</a:t>
            </a:fld>
            <a:endParaRPr lang="en-US"/>
          </a:p>
        </p:txBody>
      </p:sp>
      <p:sp>
        <p:nvSpPr>
          <p:cNvPr id="6" name="Footer Placeholder 5"/>
          <p:cNvSpPr>
            <a:spLocks noGrp="1"/>
          </p:cNvSpPr>
          <p:nvPr>
            <p:ph type="ftr" sz="quarter" idx="11"/>
          </p:nvPr>
        </p:nvSpPr>
        <p:spPr/>
        <p:txBody>
          <a:bodyPr/>
          <a:lstStyle/>
          <a:p>
            <a:r>
              <a:rPr lang="en-US" smtClean="0"/>
              <a:t>Some rights reserved, MyWikiBiz.com</a:t>
            </a:r>
            <a:endParaRPr lang="en-US"/>
          </a:p>
        </p:txBody>
      </p:sp>
      <p:sp>
        <p:nvSpPr>
          <p:cNvPr id="7" name="Slide Number Placeholder 6"/>
          <p:cNvSpPr>
            <a:spLocks noGrp="1"/>
          </p:cNvSpPr>
          <p:nvPr>
            <p:ph type="sldNum" sz="quarter" idx="12"/>
          </p:nvPr>
        </p:nvSpPr>
        <p:spPr/>
        <p:txBody>
          <a:bodyPr/>
          <a:lstStyle/>
          <a:p>
            <a:fld id="{75B881E7-2283-4A36-BBC8-F8191F81D2D8}" type="slidenum">
              <a:rPr lang="en-US" smtClean="0"/>
              <a:pPr/>
              <a:t>‹#›</a:t>
            </a:fld>
            <a:endParaRPr lang="en-US"/>
          </a:p>
        </p:txBody>
      </p:sp>
      <p:sp>
        <p:nvSpPr>
          <p:cNvPr id="8" name="Straight Connector 7"/>
          <p:cNvSpPr>
            <a:spLocks noChangeShapeType="1"/>
          </p:cNvSpPr>
          <p:nvPr/>
        </p:nvSpPr>
        <p:spPr bwMode="auto">
          <a:xfrm flipV="1">
            <a:off x="4563080" y="1575652"/>
            <a:ext cx="8921" cy="4819557"/>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Content Placeholder 9"/>
          <p:cNvSpPr>
            <a:spLocks noGrp="1"/>
          </p:cNvSpPr>
          <p:nvPr>
            <p:ph sz="half" idx="1"/>
          </p:nvPr>
        </p:nvSpPr>
        <p:spPr>
          <a:xfrm>
            <a:off x="301752" y="1371600"/>
            <a:ext cx="4038600" cy="4681728"/>
          </a:xfrm>
        </p:spPr>
        <p:txBody>
          <a:bodyPr/>
          <a:lstStyle>
            <a:lvl1pPr>
              <a:defRPr sz="2500"/>
            </a:lvl1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2" name="Content Placeholder 11"/>
          <p:cNvSpPr>
            <a:spLocks noGrp="1"/>
          </p:cNvSpPr>
          <p:nvPr>
            <p:ph sz="half" idx="2"/>
          </p:nvPr>
        </p:nvSpPr>
        <p:spPr>
          <a:xfrm>
            <a:off x="4800600" y="1371600"/>
            <a:ext cx="4038600" cy="4681728"/>
          </a:xfrm>
        </p:spPr>
        <p:txBody>
          <a:bodyPr/>
          <a:lstStyle>
            <a:lvl1pPr>
              <a:defRPr sz="2500"/>
            </a:lvl1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1">
        <a:schemeClr val="bg2"/>
      </p:bgRef>
    </p:bg>
    <p:spTree>
      <p:nvGrpSpPr>
        <p:cNvPr id="1" name=""/>
        <p:cNvGrpSpPr/>
        <p:nvPr/>
      </p:nvGrpSpPr>
      <p:grpSpPr>
        <a:xfrm>
          <a:off x="0" y="0"/>
          <a:ext cx="0" cy="0"/>
          <a:chOff x="0" y="0"/>
          <a:chExt cx="0" cy="0"/>
        </a:xfrm>
      </p:grpSpPr>
      <p:sp>
        <p:nvSpPr>
          <p:cNvPr id="10" name="Straight Connector 9"/>
          <p:cNvSpPr>
            <a:spLocks noChangeShapeType="1"/>
          </p:cNvSpPr>
          <p:nvPr/>
        </p:nvSpPr>
        <p:spPr bwMode="auto">
          <a:xfrm flipV="1">
            <a:off x="4572000" y="2200275"/>
            <a:ext cx="0" cy="4187952"/>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Rectangle 19"/>
          <p:cNvSpPr>
            <a:spLocks noChangeArrowheads="1"/>
          </p:cNvSpPr>
          <p:nvPr/>
        </p:nvSpPr>
        <p:spPr bwMode="white">
          <a:xfrm>
            <a:off x="0" y="0"/>
            <a:ext cx="9144000" cy="1447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1" name="Rectangle 20"/>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2" name="Rectangle 21"/>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Rectangle 10"/>
          <p:cNvSpPr/>
          <p:nvPr/>
        </p:nvSpPr>
        <p:spPr>
          <a:xfrm>
            <a:off x="152400" y="1371600"/>
            <a:ext cx="8833104" cy="914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Rectangle 12"/>
          <p:cNvSpPr>
            <a:spLocks noChangeArrowheads="1"/>
          </p:cNvSpPr>
          <p:nvPr/>
        </p:nvSpPr>
        <p:spPr bwMode="auto">
          <a:xfrm>
            <a:off x="145923" y="6391656"/>
            <a:ext cx="8833104" cy="310896"/>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Text Placeholder 2"/>
          <p:cNvSpPr>
            <a:spLocks noGrp="1"/>
          </p:cNvSpPr>
          <p:nvPr>
            <p:ph type="body" idx="1"/>
          </p:nvPr>
        </p:nvSpPr>
        <p:spPr>
          <a:xfrm>
            <a:off x="301752" y="1524000"/>
            <a:ext cx="4040188" cy="732974"/>
          </a:xfrm>
          <a:noFill/>
          <a:ln w="15875" cap="rnd" cmpd="sng" algn="ctr">
            <a:noFill/>
            <a:prstDash val="solid"/>
          </a:ln>
        </p:spPr>
        <p:style>
          <a:lnRef idx="3">
            <a:schemeClr val="lt1"/>
          </a:lnRef>
          <a:fillRef idx="1">
            <a:schemeClr val="accent1"/>
          </a:fillRef>
          <a:effectRef idx="1">
            <a:schemeClr val="accent1"/>
          </a:effectRef>
          <a:fontRef idx="minor">
            <a:schemeClr val="lt1"/>
          </a:fontRef>
        </p:style>
        <p:txBody>
          <a:bodyPr anchor="ctr">
            <a:noAutofit/>
          </a:bodyPr>
          <a:lstStyle>
            <a:lvl1pPr marL="0" indent="0">
              <a:buNone/>
              <a:defRPr lang="en-US" sz="2200" b="1" dirty="0" smtClean="0">
                <a:solidFill>
                  <a:srgbClr val="FFFFFF"/>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791330" y="1524000"/>
            <a:ext cx="4041775" cy="731520"/>
          </a:xfrm>
          <a:noFill/>
          <a:ln w="15875" cap="rnd" cmpd="sng" algn="ctr">
            <a:noFill/>
            <a:prstDash val="solid"/>
          </a:ln>
        </p:spPr>
        <p:style>
          <a:lnRef idx="3">
            <a:schemeClr val="lt1"/>
          </a:lnRef>
          <a:fillRef idx="1">
            <a:schemeClr val="accent2"/>
          </a:fillRef>
          <a:effectRef idx="1">
            <a:schemeClr val="accent2"/>
          </a:effectRef>
          <a:fontRef idx="minor">
            <a:schemeClr val="lt1"/>
          </a:fontRef>
        </p:style>
        <p:txBody>
          <a:bodyPr anchor="ctr">
            <a:noAutofit/>
          </a:bodyPr>
          <a:lstStyle>
            <a:lvl1pPr marL="0" indent="0">
              <a:buNone/>
              <a:defRPr sz="2200" b="1"/>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7" name="Date Placeholder 6"/>
          <p:cNvSpPr>
            <a:spLocks noGrp="1"/>
          </p:cNvSpPr>
          <p:nvPr>
            <p:ph type="dt" sz="half" idx="10"/>
          </p:nvPr>
        </p:nvSpPr>
        <p:spPr/>
        <p:txBody>
          <a:bodyPr/>
          <a:lstStyle/>
          <a:p>
            <a:fld id="{494BD104-6F35-45C8-AB25-452F6FEAA340}" type="datetime1">
              <a:rPr lang="en-US" smtClean="0"/>
              <a:pPr/>
              <a:t>12/15/2011</a:t>
            </a:fld>
            <a:endParaRPr lang="en-US"/>
          </a:p>
        </p:txBody>
      </p:sp>
      <p:sp>
        <p:nvSpPr>
          <p:cNvPr id="8" name="Footer Placeholder 7"/>
          <p:cNvSpPr>
            <a:spLocks noGrp="1"/>
          </p:cNvSpPr>
          <p:nvPr>
            <p:ph type="ftr" sz="quarter" idx="11"/>
          </p:nvPr>
        </p:nvSpPr>
        <p:spPr>
          <a:xfrm>
            <a:off x="304800" y="6409944"/>
            <a:ext cx="3581400" cy="365760"/>
          </a:xfrm>
        </p:spPr>
        <p:txBody>
          <a:bodyPr/>
          <a:lstStyle/>
          <a:p>
            <a:r>
              <a:rPr lang="en-US" smtClean="0"/>
              <a:t>Some rights reserved, MyWikiBiz.com</a:t>
            </a:r>
            <a:endParaRPr lang="en-US"/>
          </a:p>
        </p:txBody>
      </p:sp>
      <p:sp>
        <p:nvSpPr>
          <p:cNvPr id="15" name="Straight Connector 14"/>
          <p:cNvSpPr>
            <a:spLocks noChangeShapeType="1"/>
          </p:cNvSpPr>
          <p:nvPr/>
        </p:nvSpPr>
        <p:spPr bwMode="auto">
          <a:xfrm>
            <a:off x="152400" y="128016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4" name="Content Placeholder 23"/>
          <p:cNvSpPr>
            <a:spLocks noGrp="1"/>
          </p:cNvSpPr>
          <p:nvPr>
            <p:ph sz="quarter" idx="2"/>
          </p:nvPr>
        </p:nvSpPr>
        <p:spPr>
          <a:xfrm>
            <a:off x="301752" y="2471383"/>
            <a:ext cx="4041648" cy="3818404"/>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6" name="Content Placeholder 25"/>
          <p:cNvSpPr>
            <a:spLocks noGrp="1"/>
          </p:cNvSpPr>
          <p:nvPr>
            <p:ph sz="quarter" idx="4"/>
          </p:nvPr>
        </p:nvSpPr>
        <p:spPr>
          <a:xfrm>
            <a:off x="4800600" y="2471383"/>
            <a:ext cx="4038600" cy="3822192"/>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5" name="Oval 24"/>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7" name="Oval 26"/>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Slide Number Placeholder 8"/>
          <p:cNvSpPr>
            <a:spLocks noGrp="1"/>
          </p:cNvSpPr>
          <p:nvPr>
            <p:ph type="sldNum" sz="quarter" idx="12"/>
          </p:nvPr>
        </p:nvSpPr>
        <p:spPr>
          <a:xfrm>
            <a:off x="4343400" y="1042416"/>
            <a:ext cx="457200" cy="441325"/>
          </a:xfrm>
        </p:spPr>
        <p:txBody>
          <a:bodyPr/>
          <a:lstStyle>
            <a:lvl1pPr algn="ctr">
              <a:defRPr/>
            </a:lvl1pPr>
          </a:lstStyle>
          <a:p>
            <a:fld id="{75B881E7-2283-4A36-BBC8-F8191F81D2D8}" type="slidenum">
              <a:rPr lang="en-US" smtClean="0"/>
              <a:pPr/>
              <a:t>‹#›</a:t>
            </a:fld>
            <a:endParaRPr lang="en-US"/>
          </a:p>
        </p:txBody>
      </p:sp>
      <p:sp>
        <p:nvSpPr>
          <p:cNvPr id="23" name="Title 22"/>
          <p:cNvSpPr>
            <a:spLocks noGrp="1"/>
          </p:cNvSpPr>
          <p:nvPr>
            <p:ph type="title"/>
          </p:nvPr>
        </p:nvSpPr>
        <p:spPr/>
        <p:txBody>
          <a:bodyPr rtlCol="0" anchor="b" anchorCtr="0"/>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DBA8A959-ADCB-433D-A4A4-210219D33E56}" type="datetime1">
              <a:rPr lang="en-US" smtClean="0"/>
              <a:pPr/>
              <a:t>12/15/2011</a:t>
            </a:fld>
            <a:endParaRPr lang="en-US"/>
          </a:p>
        </p:txBody>
      </p:sp>
      <p:sp>
        <p:nvSpPr>
          <p:cNvPr id="4" name="Footer Placeholder 3"/>
          <p:cNvSpPr>
            <a:spLocks noGrp="1"/>
          </p:cNvSpPr>
          <p:nvPr>
            <p:ph type="ftr" sz="quarter" idx="11"/>
          </p:nvPr>
        </p:nvSpPr>
        <p:spPr/>
        <p:txBody>
          <a:bodyPr/>
          <a:lstStyle/>
          <a:p>
            <a:r>
              <a:rPr lang="en-US" smtClean="0"/>
              <a:t>Some rights reserved, MyWikiBiz.com</a:t>
            </a:r>
            <a:endParaRPr lang="en-US"/>
          </a:p>
        </p:txBody>
      </p:sp>
      <p:sp>
        <p:nvSpPr>
          <p:cNvPr id="5" name="Slide Number Placeholder 4"/>
          <p:cNvSpPr>
            <a:spLocks noGrp="1"/>
          </p:cNvSpPr>
          <p:nvPr>
            <p:ph type="sldNum" sz="quarter" idx="12"/>
          </p:nvPr>
        </p:nvSpPr>
        <p:spPr>
          <a:xfrm>
            <a:off x="4343400" y="1036020"/>
            <a:ext cx="457200" cy="441325"/>
          </a:xfrm>
        </p:spPr>
        <p:txBody>
          <a:bodyPr/>
          <a:lstStyle/>
          <a:p>
            <a:fld id="{75B881E7-2283-4A36-BBC8-F8191F81D2D8}"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7" name="Rectangle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Rectangle 7"/>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Rectangle 9"/>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Rectangle 8"/>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Rectangle 4"/>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6" name="Rectangle 5"/>
          <p:cNvSpPr>
            <a:spLocks noChangeArrowheads="1"/>
          </p:cNvSpPr>
          <p:nvPr/>
        </p:nvSpPr>
        <p:spPr bwMode="auto">
          <a:xfrm>
            <a:off x="152400" y="158496"/>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 name="Date Placeholder 1"/>
          <p:cNvSpPr>
            <a:spLocks noGrp="1"/>
          </p:cNvSpPr>
          <p:nvPr>
            <p:ph type="dt" sz="half" idx="10"/>
          </p:nvPr>
        </p:nvSpPr>
        <p:spPr/>
        <p:txBody>
          <a:bodyPr/>
          <a:lstStyle/>
          <a:p>
            <a:fld id="{7CF5FC9F-C9D2-4E86-BCDC-2E9606759A4D}" type="datetime1">
              <a:rPr lang="en-US" smtClean="0"/>
              <a:pPr/>
              <a:t>12/15/2011</a:t>
            </a:fld>
            <a:endParaRPr lang="en-US"/>
          </a:p>
        </p:txBody>
      </p:sp>
      <p:sp>
        <p:nvSpPr>
          <p:cNvPr id="3" name="Footer Placeholder 2"/>
          <p:cNvSpPr>
            <a:spLocks noGrp="1"/>
          </p:cNvSpPr>
          <p:nvPr>
            <p:ph type="ftr" sz="quarter" idx="11"/>
          </p:nvPr>
        </p:nvSpPr>
        <p:spPr/>
        <p:txBody>
          <a:bodyPr/>
          <a:lstStyle/>
          <a:p>
            <a:r>
              <a:rPr lang="en-US" smtClean="0"/>
              <a:t>Some rights reserved, MyWikiBiz.com</a:t>
            </a:r>
            <a:endParaRPr lang="en-US"/>
          </a:p>
        </p:txBody>
      </p:sp>
      <p:sp>
        <p:nvSpPr>
          <p:cNvPr id="4" name="Slide Number Placeholder 3"/>
          <p:cNvSpPr>
            <a:spLocks noGrp="1"/>
          </p:cNvSpPr>
          <p:nvPr>
            <p:ph type="sldNum" sz="quarter" idx="12"/>
          </p:nvPr>
        </p:nvSpPr>
        <p:spPr>
          <a:xfrm>
            <a:off x="4267200" y="6324600"/>
            <a:ext cx="609600" cy="441324"/>
          </a:xfrm>
        </p:spPr>
        <p:txBody>
          <a:bodyPr/>
          <a:lstStyle>
            <a:lvl1pPr>
              <a:defRPr>
                <a:solidFill>
                  <a:srgbClr val="FFFFFF"/>
                </a:solidFill>
              </a:defRPr>
            </a:lvl1pPr>
          </a:lstStyle>
          <a:p>
            <a:fld id="{75B881E7-2283-4A36-BBC8-F8191F81D2D8}"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1">
        <a:schemeClr val="bg1"/>
      </p:bgRef>
    </p:bg>
    <p:spTree>
      <p:nvGrpSpPr>
        <p:cNvPr id="1" name=""/>
        <p:cNvGrpSpPr/>
        <p:nvPr/>
      </p:nvGrpSpPr>
      <p:grpSpPr>
        <a:xfrm>
          <a:off x="0" y="0"/>
          <a:ext cx="0" cy="0"/>
          <a:chOff x="0" y="0"/>
          <a:chExt cx="0" cy="0"/>
        </a:xfrm>
      </p:grpSpPr>
      <p:sp>
        <p:nvSpPr>
          <p:cNvPr id="19" name="Rectangle 18"/>
          <p:cNvSpPr>
            <a:spLocks noChangeArrowheads="1"/>
          </p:cNvSpPr>
          <p:nvPr/>
        </p:nvSpPr>
        <p:spPr bwMode="auto">
          <a:xfrm>
            <a:off x="152400" y="152400"/>
            <a:ext cx="8833104" cy="304800"/>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118872"/>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Rectangle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3" name="Rectangle 12"/>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381000" y="914400"/>
            <a:ext cx="2362200" cy="990600"/>
          </a:xfrm>
        </p:spPr>
        <p:txBody>
          <a:bodyPr anchor="b">
            <a:noAutofit/>
          </a:bodyPr>
          <a:lstStyle>
            <a:lvl1pPr algn="l">
              <a:buNone/>
              <a:defRPr sz="2200" b="1">
                <a:solidFill>
                  <a:srgbClr val="FFFFFF"/>
                </a:solidFill>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381000" y="1981200"/>
            <a:ext cx="2362200" cy="4144963"/>
          </a:xfrm>
        </p:spPr>
        <p:txBody>
          <a:bodyPr/>
          <a:lstStyle>
            <a:lvl1pPr marL="0" indent="0">
              <a:spcAft>
                <a:spcPts val="1000"/>
              </a:spcAft>
              <a:buNone/>
              <a:defRPr sz="1600">
                <a:solidFill>
                  <a:srgbClr val="FFFFFF"/>
                </a:solidFill>
              </a:defRPr>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8" name="Rectangle 7"/>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9" name="Straight Connector 8"/>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Content Placeholder 19"/>
          <p:cNvSpPr>
            <a:spLocks noGrp="1"/>
          </p:cNvSpPr>
          <p:nvPr>
            <p:ph sz="quarter" idx="1"/>
          </p:nvPr>
        </p:nvSpPr>
        <p:spPr>
          <a:xfrm>
            <a:off x="3124200" y="685800"/>
            <a:ext cx="5638800" cy="54102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0" name="Oval 9"/>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Oval 10"/>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Slide Number Placeholder 6"/>
          <p:cNvSpPr>
            <a:spLocks noGrp="1"/>
          </p:cNvSpPr>
          <p:nvPr>
            <p:ph type="sldNum" sz="quarter" idx="12"/>
          </p:nvPr>
        </p:nvSpPr>
        <p:spPr>
          <a:xfrm>
            <a:off x="1371600" y="312738"/>
            <a:ext cx="457200" cy="441325"/>
          </a:xfrm>
        </p:spPr>
        <p:txBody>
          <a:bodyPr/>
          <a:lstStyle>
            <a:lvl1pPr>
              <a:defRPr>
                <a:solidFill>
                  <a:schemeClr val="accent3">
                    <a:shade val="75000"/>
                  </a:schemeClr>
                </a:solidFill>
              </a:defRPr>
            </a:lvl1pPr>
          </a:lstStyle>
          <a:p>
            <a:fld id="{75B881E7-2283-4A36-BBC8-F8191F81D2D8}" type="slidenum">
              <a:rPr lang="en-US" smtClean="0"/>
              <a:pPr/>
              <a:t>‹#›</a:t>
            </a:fld>
            <a:endParaRPr lang="en-US"/>
          </a:p>
        </p:txBody>
      </p:sp>
      <p:sp>
        <p:nvSpPr>
          <p:cNvPr id="21" name="Rectangle 20"/>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Date Placeholder 4"/>
          <p:cNvSpPr>
            <a:spLocks noGrp="1"/>
          </p:cNvSpPr>
          <p:nvPr>
            <p:ph type="dt" sz="half" idx="10"/>
          </p:nvPr>
        </p:nvSpPr>
        <p:spPr/>
        <p:txBody>
          <a:bodyPr/>
          <a:lstStyle/>
          <a:p>
            <a:fld id="{A219D6EC-F025-4498-96E1-9F423DB87402}" type="datetime1">
              <a:rPr lang="en-US" smtClean="0"/>
              <a:pPr/>
              <a:t>12/15/2011</a:t>
            </a:fld>
            <a:endParaRPr lang="en-US"/>
          </a:p>
        </p:txBody>
      </p:sp>
      <p:sp>
        <p:nvSpPr>
          <p:cNvPr id="6" name="Footer Placeholder 5"/>
          <p:cNvSpPr>
            <a:spLocks noGrp="1"/>
          </p:cNvSpPr>
          <p:nvPr>
            <p:ph type="ftr" sz="quarter" idx="11"/>
          </p:nvPr>
        </p:nvSpPr>
        <p:spPr>
          <a:xfrm>
            <a:off x="301752" y="6410848"/>
            <a:ext cx="3383280" cy="365760"/>
          </a:xfrm>
        </p:spPr>
        <p:txBody>
          <a:bodyPr/>
          <a:lstStyle/>
          <a:p>
            <a:r>
              <a:rPr lang="en-US" smtClean="0"/>
              <a:t>Some rights reserved, MyWikiBiz.com</a:t>
            </a:r>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1" name="Straight Connector 20"/>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Rectangle 16"/>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0" name="Rectangle 19"/>
          <p:cNvSpPr>
            <a:spLocks noChangeArrowheads="1"/>
          </p:cNvSpPr>
          <p:nvPr/>
        </p:nvSpPr>
        <p:spPr bwMode="auto">
          <a:xfrm>
            <a:off x="152400" y="152400"/>
            <a:ext cx="8833104" cy="301752"/>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Rectangle 7"/>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Rectangle 14"/>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2" name="Oval 11"/>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Oval 12"/>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Slide Number Placeholder 6"/>
          <p:cNvSpPr>
            <a:spLocks noGrp="1"/>
          </p:cNvSpPr>
          <p:nvPr>
            <p:ph type="sldNum" sz="quarter" idx="12"/>
          </p:nvPr>
        </p:nvSpPr>
        <p:spPr>
          <a:xfrm>
            <a:off x="1371600" y="312738"/>
            <a:ext cx="457200" cy="441325"/>
          </a:xfrm>
        </p:spPr>
        <p:txBody>
          <a:bodyPr/>
          <a:lstStyle/>
          <a:p>
            <a:fld id="{75B881E7-2283-4A36-BBC8-F8191F81D2D8}" type="slidenum">
              <a:rPr lang="en-US" smtClean="0"/>
              <a:pPr/>
              <a:t>‹#›</a:t>
            </a:fld>
            <a:endParaRPr lang="en-US"/>
          </a:p>
        </p:txBody>
      </p:sp>
      <p:sp>
        <p:nvSpPr>
          <p:cNvPr id="2" name="Title 1"/>
          <p:cNvSpPr>
            <a:spLocks noGrp="1"/>
          </p:cNvSpPr>
          <p:nvPr>
            <p:ph type="title"/>
          </p:nvPr>
        </p:nvSpPr>
        <p:spPr>
          <a:xfrm>
            <a:off x="3000375" y="5029200"/>
            <a:ext cx="5867400" cy="1219200"/>
          </a:xfrm>
        </p:spPr>
        <p:txBody>
          <a:bodyPr anchor="t">
            <a:noAutofit/>
          </a:bodyPr>
          <a:lstStyle>
            <a:lvl1pPr algn="l">
              <a:buNone/>
              <a:defRPr sz="2400" b="1">
                <a:solidFill>
                  <a:schemeClr val="tx2"/>
                </a:solidFill>
              </a:defRPr>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3000375" y="609600"/>
            <a:ext cx="5867400" cy="4267200"/>
          </a:xfrm>
        </p:spPr>
        <p:txBody>
          <a:bodyPr/>
          <a:lstStyle>
            <a:lvl1pPr marL="0" indent="0">
              <a:buNone/>
              <a:defRPr sz="3200"/>
            </a:lvl1pPr>
          </a:lstStyle>
          <a:p>
            <a:r>
              <a:rPr kumimoji="0" lang="en-US" smtClean="0"/>
              <a:t>Click icon to add picture</a:t>
            </a:r>
            <a:endParaRPr kumimoji="0" lang="en-US" dirty="0"/>
          </a:p>
        </p:txBody>
      </p:sp>
      <p:sp>
        <p:nvSpPr>
          <p:cNvPr id="4" name="Text Placeholder 3"/>
          <p:cNvSpPr>
            <a:spLocks noGrp="1"/>
          </p:cNvSpPr>
          <p:nvPr>
            <p:ph type="body" sz="half" idx="2"/>
          </p:nvPr>
        </p:nvSpPr>
        <p:spPr>
          <a:xfrm>
            <a:off x="381000" y="990600"/>
            <a:ext cx="2438400" cy="5257800"/>
          </a:xfrm>
        </p:spPr>
        <p:txBody>
          <a:bodyPr/>
          <a:lstStyle>
            <a:lvl1pPr marL="0" indent="0">
              <a:spcAft>
                <a:spcPts val="1000"/>
              </a:spcAft>
              <a:buFontTx/>
              <a:buNone/>
              <a:defRPr sz="1600">
                <a:solidFill>
                  <a:srgbClr val="FFFFFF"/>
                </a:solidFill>
              </a:defRPr>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22" name="Rectangle 21"/>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Date Placeholder 4"/>
          <p:cNvSpPr>
            <a:spLocks noGrp="1"/>
          </p:cNvSpPr>
          <p:nvPr>
            <p:ph type="dt" sz="half" idx="10"/>
          </p:nvPr>
        </p:nvSpPr>
        <p:spPr>
          <a:xfrm>
            <a:off x="5788152" y="6404984"/>
            <a:ext cx="3044952" cy="365760"/>
          </a:xfrm>
        </p:spPr>
        <p:txBody>
          <a:bodyPr/>
          <a:lstStyle/>
          <a:p>
            <a:fld id="{35DCCF90-0343-4C70-8FF2-1E3C56DEE05C}" type="datetime1">
              <a:rPr lang="en-US" smtClean="0"/>
              <a:pPr/>
              <a:t>12/15/2011</a:t>
            </a:fld>
            <a:endParaRPr lang="en-US"/>
          </a:p>
        </p:txBody>
      </p:sp>
      <p:sp>
        <p:nvSpPr>
          <p:cNvPr id="6" name="Footer Placeholder 5"/>
          <p:cNvSpPr>
            <a:spLocks noGrp="1"/>
          </p:cNvSpPr>
          <p:nvPr>
            <p:ph type="ftr" sz="quarter" idx="11"/>
          </p:nvPr>
        </p:nvSpPr>
        <p:spPr>
          <a:xfrm>
            <a:off x="301752" y="6410848"/>
            <a:ext cx="3584448" cy="365760"/>
          </a:xfrm>
        </p:spPr>
        <p:txBody>
          <a:bodyPr/>
          <a:lstStyle/>
          <a:p>
            <a:r>
              <a:rPr lang="en-US" smtClean="0"/>
              <a:t>Some rights reserved, MyWikiBiz.com</a:t>
            </a:r>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DD9B861B-2824-42CD-89A5-EE746C1F7998}" type="datetime1">
              <a:rPr lang="en-US" smtClean="0"/>
              <a:pPr/>
              <a:t>12/15/2011</a:t>
            </a:fld>
            <a:endParaRPr lang="en-US"/>
          </a:p>
        </p:txBody>
      </p:sp>
      <p:sp>
        <p:nvSpPr>
          <p:cNvPr id="5" name="Footer Placeholder 4"/>
          <p:cNvSpPr>
            <a:spLocks noGrp="1"/>
          </p:cNvSpPr>
          <p:nvPr>
            <p:ph type="ftr" sz="quarter" idx="11"/>
          </p:nvPr>
        </p:nvSpPr>
        <p:spPr/>
        <p:txBody>
          <a:bodyPr/>
          <a:lstStyle/>
          <a:p>
            <a:r>
              <a:rPr lang="en-US" smtClean="0"/>
              <a:t>Some rights reserved, MyWikiBiz.com</a:t>
            </a:r>
            <a:endParaRPr lang="en-US"/>
          </a:p>
        </p:txBody>
      </p:sp>
      <p:sp>
        <p:nvSpPr>
          <p:cNvPr id="6" name="Slide Number Placeholder 5"/>
          <p:cNvSpPr>
            <a:spLocks noGrp="1"/>
          </p:cNvSpPr>
          <p:nvPr>
            <p:ph type="sldNum" sz="quarter" idx="12"/>
          </p:nvPr>
        </p:nvSpPr>
        <p:spPr/>
        <p:txBody>
          <a:bodyPr/>
          <a:lstStyle/>
          <a:p>
            <a:fld id="{75B881E7-2283-4A36-BBC8-F8191F81D2D8}"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bg>
      <p:bgRef idx="1001">
        <a:schemeClr val="bg2"/>
      </p:bgRef>
    </p:bg>
    <p:spTree>
      <p:nvGrpSpPr>
        <p:cNvPr id="1" name=""/>
        <p:cNvGrpSpPr/>
        <p:nvPr/>
      </p:nvGrpSpPr>
      <p:grpSpPr>
        <a:xfrm>
          <a:off x="0" y="0"/>
          <a:ext cx="0" cy="0"/>
          <a:chOff x="0" y="0"/>
          <a:chExt cx="0" cy="0"/>
        </a:xfrm>
      </p:grpSpPr>
      <p:sp>
        <p:nvSpPr>
          <p:cNvPr id="7" name="Rectangle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Rectangle 7"/>
          <p:cNvSpPr>
            <a:spLocks noChangeArrowheads="1"/>
          </p:cNvSpPr>
          <p:nvPr/>
        </p:nvSpPr>
        <p:spPr bwMode="white">
          <a:xfrm>
            <a:off x="7010400" y="0"/>
            <a:ext cx="21336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Rectangle 8"/>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Rectangle 9"/>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Rectangle 10"/>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Rectangle 11"/>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Straight Connector 12"/>
          <p:cNvSpPr>
            <a:spLocks noChangeShapeType="1"/>
          </p:cNvSpPr>
          <p:nvPr/>
        </p:nvSpPr>
        <p:spPr bwMode="auto">
          <a:xfrm rot="5400000">
            <a:off x="4021836" y="3278124"/>
            <a:ext cx="6245352"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4" name="Oval 13"/>
          <p:cNvSpPr/>
          <p:nvPr/>
        </p:nvSpPr>
        <p:spPr>
          <a:xfrm>
            <a:off x="6839712" y="2925763"/>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Oval 14"/>
          <p:cNvSpPr/>
          <p:nvPr/>
        </p:nvSpPr>
        <p:spPr>
          <a:xfrm>
            <a:off x="6934200" y="3020251"/>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6915912" y="3009901"/>
            <a:ext cx="457200" cy="441325"/>
          </a:xfrm>
        </p:spPr>
        <p:txBody>
          <a:bodyPr/>
          <a:lstStyle/>
          <a:p>
            <a:fld id="{75B881E7-2283-4A36-BBC8-F8191F81D2D8}" type="slidenum">
              <a:rPr lang="en-US" smtClean="0"/>
              <a:pPr/>
              <a:t>‹#›</a:t>
            </a:fld>
            <a:endParaRPr lang="en-US"/>
          </a:p>
        </p:txBody>
      </p:sp>
      <p:sp>
        <p:nvSpPr>
          <p:cNvPr id="3" name="Vertical Text Placeholder 2"/>
          <p:cNvSpPr>
            <a:spLocks noGrp="1"/>
          </p:cNvSpPr>
          <p:nvPr>
            <p:ph type="body" orient="vert" idx="1"/>
          </p:nvPr>
        </p:nvSpPr>
        <p:spPr>
          <a:xfrm>
            <a:off x="304800" y="304800"/>
            <a:ext cx="6553200" cy="5821366"/>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804B3BE1-2003-4486-A6EE-09CBE3246A3A}" type="datetime1">
              <a:rPr lang="en-US" smtClean="0"/>
              <a:pPr/>
              <a:t>12/15/2011</a:t>
            </a:fld>
            <a:endParaRPr lang="en-US"/>
          </a:p>
        </p:txBody>
      </p:sp>
      <p:sp>
        <p:nvSpPr>
          <p:cNvPr id="5" name="Footer Placeholder 4"/>
          <p:cNvSpPr>
            <a:spLocks noGrp="1"/>
          </p:cNvSpPr>
          <p:nvPr>
            <p:ph type="ftr" sz="quarter" idx="11"/>
          </p:nvPr>
        </p:nvSpPr>
        <p:spPr/>
        <p:txBody>
          <a:bodyPr/>
          <a:lstStyle/>
          <a:p>
            <a:r>
              <a:rPr lang="en-US" smtClean="0"/>
              <a:t>Some rights reserved, MyWikiBiz.com</a:t>
            </a:r>
            <a:endParaRPr lang="en-US"/>
          </a:p>
        </p:txBody>
      </p:sp>
      <p:sp>
        <p:nvSpPr>
          <p:cNvPr id="2" name="Vertical Title 1"/>
          <p:cNvSpPr>
            <a:spLocks noGrp="1"/>
          </p:cNvSpPr>
          <p:nvPr>
            <p:ph type="title" orient="vert"/>
          </p:nvPr>
        </p:nvSpPr>
        <p:spPr>
          <a:xfrm>
            <a:off x="7391400" y="304801"/>
            <a:ext cx="1447800" cy="5851525"/>
          </a:xfrm>
        </p:spPr>
        <p:txBody>
          <a:bodyPr vert="eaVert"/>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7" name="Rectangle 1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1393371"/>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Rectangle 8"/>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Date Placeholder 13"/>
          <p:cNvSpPr>
            <a:spLocks noGrp="1"/>
          </p:cNvSpPr>
          <p:nvPr>
            <p:ph type="dt" sz="half" idx="2"/>
          </p:nvPr>
        </p:nvSpPr>
        <p:spPr>
          <a:xfrm>
            <a:off x="5791200" y="6404984"/>
            <a:ext cx="3044952" cy="365760"/>
          </a:xfrm>
          <a:prstGeom prst="rect">
            <a:avLst/>
          </a:prstGeom>
        </p:spPr>
        <p:txBody>
          <a:bodyPr vert="horz"/>
          <a:lstStyle>
            <a:lvl1pPr algn="r" eaLnBrk="1" latinLnBrk="0" hangingPunct="1">
              <a:defRPr kumimoji="0" sz="1400">
                <a:solidFill>
                  <a:srgbClr val="FFFFFF"/>
                </a:solidFill>
              </a:defRPr>
            </a:lvl1pPr>
          </a:lstStyle>
          <a:p>
            <a:fld id="{AEDDC6C3-5AEC-4EB9-A440-C6CDEF13B707}" type="datetime1">
              <a:rPr lang="en-US" smtClean="0"/>
              <a:pPr/>
              <a:t>12/15/2011</a:t>
            </a:fld>
            <a:endParaRPr lang="en-US"/>
          </a:p>
        </p:txBody>
      </p:sp>
      <p:sp>
        <p:nvSpPr>
          <p:cNvPr id="3" name="Footer Placeholder 2"/>
          <p:cNvSpPr>
            <a:spLocks noGrp="1"/>
          </p:cNvSpPr>
          <p:nvPr>
            <p:ph type="ftr" sz="quarter" idx="3"/>
          </p:nvPr>
        </p:nvSpPr>
        <p:spPr>
          <a:xfrm>
            <a:off x="304800" y="6410848"/>
            <a:ext cx="3581400" cy="365760"/>
          </a:xfrm>
          <a:prstGeom prst="rect">
            <a:avLst/>
          </a:prstGeom>
        </p:spPr>
        <p:txBody>
          <a:bodyPr vert="horz"/>
          <a:lstStyle>
            <a:lvl1pPr algn="l" eaLnBrk="1" latinLnBrk="0" hangingPunct="1">
              <a:defRPr kumimoji="0" sz="1200">
                <a:solidFill>
                  <a:srgbClr val="FFFFFF"/>
                </a:solidFill>
              </a:defRPr>
            </a:lvl1pPr>
          </a:lstStyle>
          <a:p>
            <a:r>
              <a:rPr lang="en-US" smtClean="0"/>
              <a:t>Some rights reserved, MyWikiBiz.com</a:t>
            </a:r>
            <a:endParaRPr lang="en-US"/>
          </a:p>
        </p:txBody>
      </p:sp>
      <p:sp>
        <p:nvSpPr>
          <p:cNvPr id="8" name="Rectangle 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0" name="Straight Connector 9"/>
          <p:cNvSpPr>
            <a:spLocks noChangeShapeType="1"/>
          </p:cNvSpPr>
          <p:nvPr/>
        </p:nvSpPr>
        <p:spPr bwMode="auto">
          <a:xfrm>
            <a:off x="152400" y="1276743"/>
            <a:ext cx="8833104"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2" name="Oval 11"/>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Oval 14"/>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Slide Number Placeholder 22"/>
          <p:cNvSpPr>
            <a:spLocks noGrp="1"/>
          </p:cNvSpPr>
          <p:nvPr>
            <p:ph type="sldNum" sz="quarter" idx="4"/>
          </p:nvPr>
        </p:nvSpPr>
        <p:spPr>
          <a:xfrm>
            <a:off x="4343400" y="1040174"/>
            <a:ext cx="457200" cy="441325"/>
          </a:xfrm>
          <a:prstGeom prst="rect">
            <a:avLst/>
          </a:prstGeom>
        </p:spPr>
        <p:txBody>
          <a:bodyPr vert="horz" lIns="45720" rIns="45720" anchor="ctr">
            <a:normAutofit/>
          </a:bodyPr>
          <a:lstStyle>
            <a:lvl1pPr algn="ctr" eaLnBrk="1" latinLnBrk="0" hangingPunct="1">
              <a:defRPr kumimoji="0" sz="1600">
                <a:solidFill>
                  <a:schemeClr val="accent3">
                    <a:shade val="75000"/>
                  </a:schemeClr>
                </a:solidFill>
              </a:defRPr>
            </a:lvl1pPr>
          </a:lstStyle>
          <a:p>
            <a:fld id="{75B881E7-2283-4A36-BBC8-F8191F81D2D8}" type="slidenum">
              <a:rPr lang="en-US" smtClean="0"/>
              <a:pPr/>
              <a:t>‹#›</a:t>
            </a:fld>
            <a:endParaRPr lang="en-US"/>
          </a:p>
        </p:txBody>
      </p:sp>
      <p:sp>
        <p:nvSpPr>
          <p:cNvPr id="22" name="Title Placeholder 21"/>
          <p:cNvSpPr>
            <a:spLocks noGrp="1"/>
          </p:cNvSpPr>
          <p:nvPr>
            <p:ph type="title"/>
          </p:nvPr>
        </p:nvSpPr>
        <p:spPr>
          <a:xfrm>
            <a:off x="301752" y="228600"/>
            <a:ext cx="8534400" cy="758952"/>
          </a:xfrm>
          <a:prstGeom prst="rect">
            <a:avLst/>
          </a:prstGeom>
        </p:spPr>
        <p:txBody>
          <a:bodyPr vert="horz" anchor="b">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301752" y="1524000"/>
            <a:ext cx="8534400" cy="4599432"/>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dt="0"/>
  <p:txStyles>
    <p:titleStyle>
      <a:lvl1pPr algn="ctr" rtl="0" eaLnBrk="1" latinLnBrk="0" hangingPunct="1">
        <a:spcBef>
          <a:spcPct val="0"/>
        </a:spcBef>
        <a:buNone/>
        <a:defRPr kumimoji="0" sz="3300" kern="1200">
          <a:solidFill>
            <a:schemeClr val="accent3">
              <a:shade val="75000"/>
            </a:schemeClr>
          </a:solidFill>
          <a:latin typeface="+mj-lt"/>
          <a:ea typeface="+mj-ea"/>
          <a:cs typeface="+mj-cs"/>
        </a:defRPr>
      </a:lvl1pPr>
    </p:titleStyle>
    <p:bodyStyle>
      <a:lvl1pPr marL="274320" indent="-274320" algn="l" rtl="0" eaLnBrk="1" latinLnBrk="0" hangingPunct="1">
        <a:spcBef>
          <a:spcPct val="20000"/>
        </a:spcBef>
        <a:buClr>
          <a:schemeClr val="accent1"/>
        </a:buClr>
        <a:buSzPct val="85000"/>
        <a:buFont typeface="Wingdings 2"/>
        <a:buChar char=""/>
        <a:defRPr kumimoji="0" sz="2700" kern="1200">
          <a:solidFill>
            <a:schemeClr val="tx1"/>
          </a:solidFill>
          <a:latin typeface="+mn-lt"/>
          <a:ea typeface="+mn-ea"/>
          <a:cs typeface="+mn-cs"/>
        </a:defRPr>
      </a:lvl1pPr>
      <a:lvl2pPr marL="548640" indent="-274320" algn="l" rtl="0" eaLnBrk="1" latinLnBrk="0" hangingPunct="1">
        <a:spcBef>
          <a:spcPct val="20000"/>
        </a:spcBef>
        <a:buClr>
          <a:schemeClr val="accent2"/>
        </a:buClr>
        <a:buSzPct val="70000"/>
        <a:buFont typeface="Wingdings"/>
        <a:buChar char=""/>
        <a:defRPr kumimoji="0" sz="2200" kern="1200">
          <a:solidFill>
            <a:schemeClr val="tx2"/>
          </a:solidFill>
          <a:latin typeface="+mn-lt"/>
          <a:ea typeface="+mn-ea"/>
          <a:cs typeface="+mn-cs"/>
        </a:defRPr>
      </a:lvl2pPr>
      <a:lvl3pPr marL="822960" indent="-228600" algn="l" rtl="0" eaLnBrk="1" latinLnBrk="0" hangingPunct="1">
        <a:spcBef>
          <a:spcPct val="20000"/>
        </a:spcBef>
        <a:buClr>
          <a:schemeClr val="accent3"/>
        </a:buClr>
        <a:buSzPct val="7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ct val="20000"/>
        </a:spcBef>
        <a:buClr>
          <a:schemeClr val="accent4"/>
        </a:buClr>
        <a:buSzPct val="70000"/>
        <a:buFont typeface="Wingdings"/>
        <a:buChar char=""/>
        <a:defRPr kumimoji="0" sz="2000" kern="1200">
          <a:solidFill>
            <a:schemeClr val="tx2"/>
          </a:solidFill>
          <a:latin typeface="+mn-lt"/>
          <a:ea typeface="+mn-ea"/>
          <a:cs typeface="+mn-cs"/>
        </a:defRPr>
      </a:lvl4pPr>
      <a:lvl5pPr marL="1371600" indent="-228600" algn="l" rtl="0" eaLnBrk="1" latinLnBrk="0" hangingPunct="1">
        <a:spcBef>
          <a:spcPct val="20000"/>
        </a:spcBef>
        <a:buClr>
          <a:schemeClr val="accent5"/>
        </a:buClr>
        <a:buFontTx/>
        <a:buChar char="•"/>
        <a:defRPr kumimoji="0" sz="1800" kern="1200">
          <a:solidFill>
            <a:schemeClr val="tx1"/>
          </a:solidFill>
          <a:latin typeface="+mn-lt"/>
          <a:ea typeface="+mn-ea"/>
          <a:cs typeface="+mn-cs"/>
        </a:defRPr>
      </a:lvl5pPr>
      <a:lvl6pPr marL="1645920" indent="-182880" algn="l" rtl="0" eaLnBrk="1" latinLnBrk="0" hangingPunct="1">
        <a:spcBef>
          <a:spcPct val="20000"/>
        </a:spcBef>
        <a:buClr>
          <a:schemeClr val="accent6"/>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1">
            <a:shade val="75000"/>
          </a:schemeClr>
        </a:buClr>
        <a:buSzPct val="90000"/>
        <a:buChar char="•"/>
        <a:defRPr kumimoji="0" sz="1600" kern="1200" baseline="0">
          <a:solidFill>
            <a:schemeClr val="tx1"/>
          </a:solidFill>
          <a:latin typeface="+mn-lt"/>
          <a:ea typeface="+mn-ea"/>
          <a:cs typeface="+mn-cs"/>
        </a:defRPr>
      </a:lvl7pPr>
      <a:lvl8pPr marL="2103120" indent="-182880" algn="l" rtl="0" eaLnBrk="1" latinLnBrk="0" hangingPunct="1">
        <a:spcBef>
          <a:spcPct val="20000"/>
        </a:spcBef>
        <a:buClr>
          <a:schemeClr val="accent4">
            <a:shade val="75000"/>
          </a:schemeClr>
        </a:buClr>
        <a:buChar char="•"/>
        <a:defRPr kumimoji="0" sz="1600" kern="1200">
          <a:solidFill>
            <a:schemeClr val="tx1"/>
          </a:solidFill>
          <a:latin typeface="+mn-lt"/>
          <a:ea typeface="+mn-ea"/>
          <a:cs typeface="+mn-cs"/>
        </a:defRPr>
      </a:lvl8pPr>
      <a:lvl9pPr marL="2377440" indent="-182880" algn="l" rtl="0" eaLnBrk="1" latinLnBrk="0" hangingPunct="1">
        <a:spcBef>
          <a:spcPct val="20000"/>
        </a:spcBef>
        <a:buClr>
          <a:schemeClr val="accent2">
            <a:shade val="75000"/>
          </a:schemeClr>
        </a:buClr>
        <a:buSzPct val="90000"/>
        <a:buChar char="•"/>
        <a:defRPr kumimoji="0" sz="1400" kern="1200" cap="all"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www.quora.com/Larry-Sanger-2/answers/Wikipedia"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8" Type="http://schemas.openxmlformats.org/officeDocument/2006/relationships/hyperlink" Target="http://www.theregister.co.uk/2008/03/03/jimbo_wales_rachel_marsden/" TargetMode="External"/><Relationship Id="rId3" Type="http://schemas.openxmlformats.org/officeDocument/2006/relationships/hyperlink" Target="http://files.libertyfund.org/econtalk/y2009/Waleswikipedia.mp3" TargetMode="External"/><Relationship Id="rId7" Type="http://schemas.openxmlformats.org/officeDocument/2006/relationships/hyperlink" Target="http://news.cnet.com/8301-13953_3-9945028-80.html" TargetMode="External"/><Relationship Id="rId2" Type="http://schemas.openxmlformats.org/officeDocument/2006/relationships/hyperlink" Target="http://www.livemint.com/2011/11/18202318/Jimmy-Wales--Wikipedia-rivals.html" TargetMode="External"/><Relationship Id="rId1" Type="http://schemas.openxmlformats.org/officeDocument/2006/relationships/slideLayout" Target="../slideLayouts/slideLayout2.xml"/><Relationship Id="rId6" Type="http://schemas.openxmlformats.org/officeDocument/2006/relationships/hyperlink" Target="http://en.wikipedia.org/w/index.php?title=Talk:Hugo_Ch%C3%A1vez&amp;diff=463327635&amp;oldid=463323779" TargetMode="External"/><Relationship Id="rId5" Type="http://schemas.openxmlformats.org/officeDocument/2006/relationships/hyperlink" Target="http://en.wikipedia.org/w/index.php?title=User_talk:Jimbo_Wales&amp;diff=prev&amp;oldid=464202482" TargetMode="External"/><Relationship Id="rId4" Type="http://schemas.openxmlformats.org/officeDocument/2006/relationships/hyperlink" Target="http://chronicle.com/blogs/wiredcampus/wikipedia-founder-discourages-academic-use-of-his-creation/2305" TargetMode="External"/></Relationships>
</file>

<file path=ppt/slides/_rels/slide4.xml.rels><?xml version="1.0" encoding="UTF-8" standalone="yes"?>
<Relationships xmlns="http://schemas.openxmlformats.org/package/2006/relationships"><Relationship Id="rId3" Type="http://schemas.openxmlformats.org/officeDocument/2006/relationships/hyperlink" Target="http://www.searchrocket.co.uk/2011/12/wikipedia-king-of-google/" TargetMode="External"/><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5" Type="http://schemas.openxmlformats.org/officeDocument/2006/relationships/hyperlink" Target="http://inkdroid.org:3000/" TargetMode="External"/><Relationship Id="rId4" Type="http://schemas.openxmlformats.org/officeDocument/2006/relationships/hyperlink" Target="http://reidster.net/pubs/group282-priedhorsky.pdf" TargetMode="Externa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hyperlink" Target="http://en.wikipedia.org/w/index.php?title=John_McCain&amp;diff=166589769&amp;oldid=166526374" TargetMode="External"/><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hyperlink" Target="http://spreadsheets.google.com/pub?key=psAWteTSyixEB98YcV-5VEw" TargetMode="External"/><Relationship Id="rId5" Type="http://schemas.openxmlformats.org/officeDocument/2006/relationships/hyperlink" Target="http://mywikibiz.com/Wikipedia_Vandalism_Study" TargetMode="External"/><Relationship Id="rId4" Type="http://schemas.openxmlformats.org/officeDocument/2006/relationships/hyperlink" Target="http://en.wikipedia.org/w/index.php?title=Maria_Cantwell&amp;diff=prev&amp;oldid=160400298" TargetMode="External"/></Relationships>
</file>

<file path=ppt/slides/_rels/slide8.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image" Target="../media/image8.png"/><Relationship Id="rId1" Type="http://schemas.openxmlformats.org/officeDocument/2006/relationships/slideLayout" Target="../slideLayouts/slideLayout2.xml"/><Relationship Id="rId6" Type="http://schemas.openxmlformats.org/officeDocument/2006/relationships/image" Target="../media/image12.png"/><Relationship Id="rId11" Type="http://schemas.openxmlformats.org/officeDocument/2006/relationships/image" Target="../media/image17.png"/><Relationship Id="rId5" Type="http://schemas.openxmlformats.org/officeDocument/2006/relationships/image" Target="../media/image11.png"/><Relationship Id="rId10" Type="http://schemas.openxmlformats.org/officeDocument/2006/relationships/image" Target="../media/image16.png"/><Relationship Id="rId4" Type="http://schemas.openxmlformats.org/officeDocument/2006/relationships/image" Target="../media/image10.png"/><Relationship Id="rId9" Type="http://schemas.openxmlformats.org/officeDocument/2006/relationships/image" Target="../media/image15.png"/></Relationships>
</file>

<file path=ppt/slides/_rels/slide9.xml.rels><?xml version="1.0" encoding="UTF-8" standalone="yes"?>
<Relationships xmlns="http://schemas.openxmlformats.org/package/2006/relationships"><Relationship Id="rId8" Type="http://schemas.openxmlformats.org/officeDocument/2006/relationships/hyperlink" Target="http://en.wikipedia.org/w/index.php?title=Mike_Ilitch&amp;diff=next&amp;oldid=146861599" TargetMode="External"/><Relationship Id="rId13" Type="http://schemas.openxmlformats.org/officeDocument/2006/relationships/hyperlink" Target="http://en.wikipedia.org/w/index.php?title=Mike_Ilitch&amp;diff=next&amp;oldid=303384065" TargetMode="External"/><Relationship Id="rId3" Type="http://schemas.openxmlformats.org/officeDocument/2006/relationships/hyperlink" Target="http://en.wikipedia.org/w/index.php?title=Mike_Ilitch&amp;diff=next&amp;oldid=35886382" TargetMode="External"/><Relationship Id="rId7" Type="http://schemas.openxmlformats.org/officeDocument/2006/relationships/hyperlink" Target="http://en.wikipedia.org/w/index.php?title=Mike_Ilitch&amp;diff=next&amp;oldid=146840836" TargetMode="External"/><Relationship Id="rId12" Type="http://schemas.openxmlformats.org/officeDocument/2006/relationships/hyperlink" Target="http://en.wikipedia.org/w/index.php?title=Mike_Ilitch&amp;diff=next&amp;oldid=303369279" TargetMode="External"/><Relationship Id="rId2" Type="http://schemas.openxmlformats.org/officeDocument/2006/relationships/hyperlink" Target="http://en.wikipedia.org/w/index.php?title=Mike_Ilitch&amp;oldid=4542298" TargetMode="External"/><Relationship Id="rId1" Type="http://schemas.openxmlformats.org/officeDocument/2006/relationships/slideLayout" Target="../slideLayouts/slideLayout2.xml"/><Relationship Id="rId6" Type="http://schemas.openxmlformats.org/officeDocument/2006/relationships/hyperlink" Target="http://en.wikipedia.org/w/index.php?title=Mike_Ilitch&amp;diff=next&amp;oldid=144925226" TargetMode="External"/><Relationship Id="rId11" Type="http://schemas.openxmlformats.org/officeDocument/2006/relationships/hyperlink" Target="http://en.wikipedia.org/w/index.php?title=Mike_Ilitch&amp;diff=next&amp;oldid=298896986" TargetMode="External"/><Relationship Id="rId5" Type="http://schemas.openxmlformats.org/officeDocument/2006/relationships/hyperlink" Target="http://en.wikipedia.org/w/index.php?title=Mike_Ilitch&amp;diff=next&amp;oldid=140742952" TargetMode="External"/><Relationship Id="rId10" Type="http://schemas.openxmlformats.org/officeDocument/2006/relationships/hyperlink" Target="http://en.wikipedia.org/w/index.php?title=Mike_Ilitch&amp;diff=next&amp;oldid=292809171" TargetMode="External"/><Relationship Id="rId4" Type="http://schemas.openxmlformats.org/officeDocument/2006/relationships/hyperlink" Target="http://en.wikipedia.org/w/index.php?title=Mike_Ilitch&amp;diff=next&amp;oldid=139726917" TargetMode="External"/><Relationship Id="rId9" Type="http://schemas.openxmlformats.org/officeDocument/2006/relationships/hyperlink" Target="http://en.wikipedia.org/w/index.php?title=Mike_Ilitch&amp;diff=next&amp;oldid=165642709" TargetMode="External"/><Relationship Id="rId14" Type="http://schemas.openxmlformats.org/officeDocument/2006/relationships/image" Target="../media/image18.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hyperlink" Target="http://maps.google.com/maps?ll=40.087,-75.16&amp;spn=0.01,0.01&amp;t=m&amp;q=40.087,-75.16" TargetMode="External"/><Relationship Id="rId1" Type="http://schemas.openxmlformats.org/officeDocument/2006/relationships/slideLayout" Target="../slideLayouts/slideLayout2.xml"/><Relationship Id="rId4" Type="http://schemas.openxmlformats.org/officeDocument/2006/relationships/image" Target="../media/image20.png"/></Relationships>
</file>

<file path=ppt/slides/_rels/slide14.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hyperlink" Target="http://www.cheltenhamtownship.org/" TargetMode="External"/><Relationship Id="rId2" Type="http://schemas.openxmlformats.org/officeDocument/2006/relationships/hyperlink" Target="http://boa.montcopa.org/boa/site/default.asp" TargetMode="Externa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hyperlink" Target="http://stats.grok.se/en/201111/Cheltenham_High_School" TargetMode="External"/><Relationship Id="rId7" Type="http://schemas.openxmlformats.org/officeDocument/2006/relationships/image" Target="../media/image23.png"/><Relationship Id="rId2" Type="http://schemas.openxmlformats.org/officeDocument/2006/relationships/hyperlink" Target="http://transition.fcc.gov/Bureaus/Wireless/Orders/1995/fcc95473.txt" TargetMode="External"/><Relationship Id="rId1" Type="http://schemas.openxmlformats.org/officeDocument/2006/relationships/slideLayout" Target="../slideLayouts/slideLayout2.xml"/><Relationship Id="rId6" Type="http://schemas.openxmlformats.org/officeDocument/2006/relationships/hyperlink" Target="http://en.wikipedia.org/w/index.php?title=Cheltenham_High_School&amp;oldid=463721563#Radio_station" TargetMode="External"/><Relationship Id="rId5" Type="http://schemas.openxmlformats.org/officeDocument/2006/relationships/image" Target="../media/image22.png"/><Relationship Id="rId4" Type="http://schemas.openxmlformats.org/officeDocument/2006/relationships/hyperlink" Target="http://www.google.com/search?q=%22WCHD%22+%22Cheltenham+Digital%22+%22radio+station%22&amp;hl=en&amp;qscrl=1&amp;nord=1&amp;rlz=1T4GZAZ_enUS357US358&amp;biw=1216&amp;bih=609&amp;site=webhp&amp;prmd=imvns&amp;filter=0" TargetMode="External"/></Relationships>
</file>

<file path=ppt/slides/_rels/slide17.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hyperlink" Target="http://www.mywikibiz.com/Top_10_Reasons_Not_to_Donate_to_Wikipedia" TargetMode="External"/><Relationship Id="rId2" Type="http://schemas.openxmlformats.org/officeDocument/2006/relationships/hyperlink" Target="http://www.examiner.com/wiki-edits-in-national/gregory-kohs" TargetMode="External"/><Relationship Id="rId1" Type="http://schemas.openxmlformats.org/officeDocument/2006/relationships/slideLayout" Target="../slideLayouts/slideLayout2.xml"/><Relationship Id="rId6" Type="http://schemas.openxmlformats.org/officeDocument/2006/relationships/hyperlink" Target="http://www.amazon.com/gp/product/0385520816/ref=as_li_qf_sp_asin_tl?ie=UTF8&amp;tag=mywikibizcom-20&amp;linkCode=as2&amp;camp=1789&amp;creative=9325&amp;creativeASIN=0385520816" TargetMode="External"/><Relationship Id="rId5" Type="http://schemas.openxmlformats.org/officeDocument/2006/relationships/hyperlink" Target="http://wikitruth.info/index.html" TargetMode="External"/><Relationship Id="rId4" Type="http://schemas.openxmlformats.org/officeDocument/2006/relationships/hyperlink" Target="http://www.wikipediareview.com/" TargetMode="External"/></Relationships>
</file>

<file path=ppt/slides/_rels/slide21.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chart" Target="../charts/chart2.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chart" Target="../charts/chart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chart" Target="../charts/chart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chart" Target="../charts/chart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chart" Target="../charts/chart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chart" Target="../charts/chart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chart" Target="../charts/chart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hyperlink" Target="mailto:ResearchBiz@gmail.com"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normAutofit/>
          </a:bodyPr>
          <a:lstStyle/>
          <a:p>
            <a:r>
              <a:rPr lang="en-US" sz="2000" smtClean="0"/>
              <a:t>Can Wikipedia be Trusted?</a:t>
            </a:r>
            <a:endParaRPr lang="en-US" sz="2000"/>
          </a:p>
        </p:txBody>
      </p:sp>
      <p:sp>
        <p:nvSpPr>
          <p:cNvPr id="2" name="Title 1"/>
          <p:cNvSpPr>
            <a:spLocks noGrp="1"/>
          </p:cNvSpPr>
          <p:nvPr>
            <p:ph type="ctrTitle"/>
          </p:nvPr>
        </p:nvSpPr>
        <p:spPr/>
        <p:txBody>
          <a:bodyPr/>
          <a:lstStyle/>
          <a:p>
            <a:r>
              <a:rPr lang="en-US" smtClean="0"/>
              <a:t>Use At Your Own Risk</a:t>
            </a:r>
            <a:endParaRPr lang="en-US"/>
          </a:p>
        </p:txBody>
      </p:sp>
      <p:sp>
        <p:nvSpPr>
          <p:cNvPr id="4" name="TextBox 3"/>
          <p:cNvSpPr txBox="1"/>
          <p:nvPr/>
        </p:nvSpPr>
        <p:spPr>
          <a:xfrm>
            <a:off x="3581400" y="5105400"/>
            <a:ext cx="5004340" cy="954107"/>
          </a:xfrm>
          <a:prstGeom prst="rect">
            <a:avLst/>
          </a:prstGeom>
          <a:noFill/>
          <a:ln w="25400" cmpd="dbl">
            <a:solidFill>
              <a:schemeClr val="tx2">
                <a:lumMod val="75000"/>
              </a:schemeClr>
            </a:solidFill>
          </a:ln>
        </p:spPr>
        <p:txBody>
          <a:bodyPr wrap="square" rtlCol="0">
            <a:spAutoFit/>
          </a:bodyPr>
          <a:lstStyle/>
          <a:p>
            <a:pPr algn="r"/>
            <a:r>
              <a:rPr lang="en-US" sz="2000" smtClean="0"/>
              <a:t>A presentation to Cheltenham High School</a:t>
            </a:r>
          </a:p>
          <a:p>
            <a:pPr algn="r"/>
            <a:r>
              <a:rPr lang="en-US" smtClean="0"/>
              <a:t>By Gregory Kohs</a:t>
            </a:r>
          </a:p>
          <a:p>
            <a:pPr algn="r"/>
            <a:r>
              <a:rPr lang="en-US" smtClean="0"/>
              <a:t>December 2011</a:t>
            </a:r>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12" presetClass="entr" presetSubtype="4"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slide(fromBottom)">
                                      <p:cBhvr>
                                        <p:cTn id="14" dur="500"/>
                                        <p:tgtEl>
                                          <p:spTgt spid="3">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4" presetClass="entr" presetSubtype="10"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randombar(horizontal)">
                                      <p:cBhvr>
                                        <p:cTn id="19"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2" grpId="0"/>
      <p:bldP spid="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lstStyle/>
          <a:p>
            <a:r>
              <a:rPr lang="en-US" smtClean="0"/>
              <a:t>What are Wikipedia’s flaws?</a:t>
            </a:r>
            <a:endParaRPr lang="en-US"/>
          </a:p>
        </p:txBody>
      </p:sp>
      <p:sp>
        <p:nvSpPr>
          <p:cNvPr id="8" name="Content Placeholder 7"/>
          <p:cNvSpPr>
            <a:spLocks noGrp="1"/>
          </p:cNvSpPr>
          <p:nvPr>
            <p:ph sz="quarter" idx="1"/>
          </p:nvPr>
        </p:nvSpPr>
        <p:spPr/>
        <p:txBody>
          <a:bodyPr>
            <a:normAutofit fontScale="55000" lnSpcReduction="20000"/>
          </a:bodyPr>
          <a:lstStyle/>
          <a:p>
            <a:pPr lvl="0">
              <a:defRPr/>
            </a:pPr>
            <a:r>
              <a:rPr lang="en-US" sz="4000" smtClean="0"/>
              <a:t>“</a:t>
            </a:r>
            <a:r>
              <a:rPr lang="en-US" sz="4000" smtClean="0">
                <a:hlinkClick r:id="rId2"/>
              </a:rPr>
              <a:t>Where to begin?</a:t>
            </a:r>
            <a:r>
              <a:rPr lang="en-US" sz="4000" smtClean="0"/>
              <a:t>”</a:t>
            </a:r>
          </a:p>
          <a:p>
            <a:pPr lvl="0">
              <a:lnSpc>
                <a:spcPct val="120000"/>
              </a:lnSpc>
              <a:spcBef>
                <a:spcPts val="1200"/>
              </a:spcBef>
              <a:buNone/>
              <a:defRPr/>
            </a:pPr>
            <a:r>
              <a:rPr lang="en-US" sz="2800" smtClean="0"/>
              <a:t>	“Fact-checking works poorly. People rarely check citations to see whether they support the ‘facts,’ and there is no process whereby experts are even invited to review articles, let alone post approved versions of them. Wikipedia factual quality is, as a result, very hit-or-miss.” </a:t>
            </a:r>
          </a:p>
          <a:p>
            <a:pPr lvl="0">
              <a:lnSpc>
                <a:spcPct val="120000"/>
              </a:lnSpc>
              <a:spcBef>
                <a:spcPts val="1200"/>
              </a:spcBef>
              <a:buNone/>
              <a:defRPr/>
            </a:pPr>
            <a:r>
              <a:rPr lang="en-US" sz="2800" smtClean="0"/>
              <a:t>	“Because Wikipedians (often admins) ‘sit’ on articles and act as de facto topic moderators, they often end up being biased and frequently quirky.”	</a:t>
            </a:r>
          </a:p>
          <a:p>
            <a:pPr lvl="0">
              <a:lnSpc>
                <a:spcPct val="120000"/>
              </a:lnSpc>
              <a:spcBef>
                <a:spcPts val="1200"/>
              </a:spcBef>
              <a:buNone/>
              <a:defRPr/>
            </a:pPr>
            <a:r>
              <a:rPr lang="en-US" sz="2800" smtClean="0"/>
              <a:t>	“They have no trouble letting people with huge amounts of power in the system to operate anonymously. Not even highly-ranked admins have to reveal any information about themselves, or worry about repercussions to their reputation. Hence, a perfect playground for narcissistic abusers who hide behind anonymity.”</a:t>
            </a:r>
          </a:p>
          <a:p>
            <a:pPr lvl="0">
              <a:lnSpc>
                <a:spcPct val="120000"/>
              </a:lnSpc>
              <a:spcBef>
                <a:spcPts val="1200"/>
              </a:spcBef>
              <a:buNone/>
              <a:defRPr/>
            </a:pPr>
            <a:r>
              <a:rPr lang="en-US" sz="2800" smtClean="0"/>
              <a:t>	“Though it's supposed to be the ‘encyclopedia anyone can edit,’ admins and other well-connected Wikipedians are well-known for shutting down new contributors, especially if they do not ‘toe the party line,’ whatever it might be on the particular page.”</a:t>
            </a:r>
          </a:p>
          <a:p>
            <a:pPr lvl="0">
              <a:lnSpc>
                <a:spcPct val="120000"/>
              </a:lnSpc>
              <a:spcBef>
                <a:spcPts val="1200"/>
              </a:spcBef>
              <a:buNone/>
              <a:defRPr/>
            </a:pPr>
            <a:r>
              <a:rPr lang="en-US" sz="2800" smtClean="0"/>
              <a:t>	“Though they have tried to take some steps against this, the site is well-known for its tolerance of pedophiles.”</a:t>
            </a:r>
          </a:p>
          <a:p>
            <a:pPr>
              <a:lnSpc>
                <a:spcPct val="120000"/>
              </a:lnSpc>
            </a:pPr>
            <a:endParaRPr lang="en-US"/>
          </a:p>
        </p:txBody>
      </p:sp>
      <p:sp>
        <p:nvSpPr>
          <p:cNvPr id="9" name="TextBox 8"/>
          <p:cNvSpPr txBox="1"/>
          <p:nvPr/>
        </p:nvSpPr>
        <p:spPr>
          <a:xfrm>
            <a:off x="2209800" y="2590800"/>
            <a:ext cx="4724400" cy="1785104"/>
          </a:xfrm>
          <a:prstGeom prst="rect">
            <a:avLst/>
          </a:prstGeom>
          <a:solidFill>
            <a:srgbClr val="E1EBF7">
              <a:alpha val="90000"/>
            </a:srgbClr>
          </a:solidFill>
          <a:ln w="25400" cmpd="sng">
            <a:solidFill>
              <a:schemeClr val="tx2">
                <a:lumMod val="75000"/>
              </a:schemeClr>
            </a:solidFill>
          </a:ln>
        </p:spPr>
        <p:txBody>
          <a:bodyPr wrap="square" rtlCol="0">
            <a:spAutoFit/>
          </a:bodyPr>
          <a:lstStyle/>
          <a:p>
            <a:pPr algn="ctr"/>
            <a:endParaRPr lang="en-US" smtClean="0"/>
          </a:p>
          <a:p>
            <a:pPr algn="ctr"/>
            <a:endParaRPr lang="en-US" smtClean="0"/>
          </a:p>
          <a:p>
            <a:pPr algn="ctr"/>
            <a:r>
              <a:rPr lang="en-US" smtClean="0"/>
              <a:t>Commentary by </a:t>
            </a:r>
            <a:r>
              <a:rPr lang="en-US" b="1" smtClean="0"/>
              <a:t>Wikipedia co-founder</a:t>
            </a:r>
            <a:r>
              <a:rPr lang="en-US" smtClean="0"/>
              <a:t>,</a:t>
            </a:r>
          </a:p>
          <a:p>
            <a:pPr algn="ctr"/>
            <a:r>
              <a:rPr lang="en-US" sz="2400" smtClean="0">
                <a:solidFill>
                  <a:srgbClr val="FF0000"/>
                </a:solidFill>
              </a:rPr>
              <a:t>Dr. Larry Sanger</a:t>
            </a:r>
          </a:p>
          <a:p>
            <a:pPr algn="ctr"/>
            <a:endParaRPr lang="en-US" sz="1600" smtClean="0">
              <a:solidFill>
                <a:schemeClr val="accent2">
                  <a:lumMod val="75000"/>
                </a:schemeClr>
              </a:solidFill>
            </a:endParaRPr>
          </a:p>
          <a:p>
            <a:pPr algn="ctr"/>
            <a:endParaRPr lang="en-US" sz="1600" smtClean="0">
              <a:solidFill>
                <a:schemeClr val="accent2">
                  <a:lumMod val="75000"/>
                </a:schemeClr>
              </a:solidFill>
            </a:endParaRPr>
          </a:p>
        </p:txBody>
      </p:sp>
      <p:sp>
        <p:nvSpPr>
          <p:cNvPr id="10" name="Slide Number Placeholder 9"/>
          <p:cNvSpPr>
            <a:spLocks noGrp="1"/>
          </p:cNvSpPr>
          <p:nvPr>
            <p:ph type="sldNum" sz="quarter" idx="12"/>
          </p:nvPr>
        </p:nvSpPr>
        <p:spPr/>
        <p:txBody>
          <a:bodyPr/>
          <a:lstStyle/>
          <a:p>
            <a:fld id="{75B881E7-2283-4A36-BBC8-F8191F81D2D8}" type="slidenum">
              <a:rPr lang="en-US" smtClean="0"/>
              <a:pPr/>
              <a:t>2</a:t>
            </a:fld>
            <a:endParaRPr lang="en-US"/>
          </a:p>
        </p:txBody>
      </p:sp>
      <p:sp>
        <p:nvSpPr>
          <p:cNvPr id="12" name="Footer Placeholder 11"/>
          <p:cNvSpPr>
            <a:spLocks noGrp="1"/>
          </p:cNvSpPr>
          <p:nvPr>
            <p:ph type="ftr" sz="quarter" idx="11"/>
          </p:nvPr>
        </p:nvSpPr>
        <p:spPr/>
        <p:txBody>
          <a:bodyPr/>
          <a:lstStyle/>
          <a:p>
            <a:r>
              <a:rPr lang="en-US" smtClean="0"/>
              <a:t>Some rights reserved, MyWikiBiz.com</a:t>
            </a:r>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slide(fromBottom)">
                                      <p:cBhvr>
                                        <p:cTn id="7" dur="10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4" fill="hold" grpId="0" nodeType="clickEffect">
                                  <p:stCondLst>
                                    <p:cond delay="0"/>
                                  </p:stCondLst>
                                  <p:childTnLst>
                                    <p:set>
                                      <p:cBhvr>
                                        <p:cTn id="11" dur="1" fill="hold">
                                          <p:stCondLst>
                                            <p:cond delay="0"/>
                                          </p:stCondLst>
                                        </p:cTn>
                                        <p:tgtEl>
                                          <p:spTgt spid="8">
                                            <p:txEl>
                                              <p:pRg st="1" end="1"/>
                                            </p:txEl>
                                          </p:spTgt>
                                        </p:tgtEl>
                                        <p:attrNameLst>
                                          <p:attrName>style.visibility</p:attrName>
                                        </p:attrNameLst>
                                      </p:cBhvr>
                                      <p:to>
                                        <p:strVal val="visible"/>
                                      </p:to>
                                    </p:set>
                                    <p:animEffect transition="in" filter="slide(fromBottom)">
                                      <p:cBhvr>
                                        <p:cTn id="12" dur="1000"/>
                                        <p:tgtEl>
                                          <p:spTgt spid="8">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2" presetClass="entr" presetSubtype="4" fill="hold" grpId="0" nodeType="clickEffect">
                                  <p:stCondLst>
                                    <p:cond delay="0"/>
                                  </p:stCondLst>
                                  <p:childTnLst>
                                    <p:set>
                                      <p:cBhvr>
                                        <p:cTn id="16" dur="1" fill="hold">
                                          <p:stCondLst>
                                            <p:cond delay="0"/>
                                          </p:stCondLst>
                                        </p:cTn>
                                        <p:tgtEl>
                                          <p:spTgt spid="8">
                                            <p:txEl>
                                              <p:pRg st="2" end="2"/>
                                            </p:txEl>
                                          </p:spTgt>
                                        </p:tgtEl>
                                        <p:attrNameLst>
                                          <p:attrName>style.visibility</p:attrName>
                                        </p:attrNameLst>
                                      </p:cBhvr>
                                      <p:to>
                                        <p:strVal val="visible"/>
                                      </p:to>
                                    </p:set>
                                    <p:animEffect transition="in" filter="slide(fromBottom)">
                                      <p:cBhvr>
                                        <p:cTn id="17" dur="1000"/>
                                        <p:tgtEl>
                                          <p:spTgt spid="8">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2" presetClass="entr" presetSubtype="4" fill="hold" grpId="0" nodeType="clickEffect">
                                  <p:stCondLst>
                                    <p:cond delay="0"/>
                                  </p:stCondLst>
                                  <p:childTnLst>
                                    <p:set>
                                      <p:cBhvr>
                                        <p:cTn id="21" dur="1" fill="hold">
                                          <p:stCondLst>
                                            <p:cond delay="0"/>
                                          </p:stCondLst>
                                        </p:cTn>
                                        <p:tgtEl>
                                          <p:spTgt spid="8">
                                            <p:txEl>
                                              <p:pRg st="3" end="3"/>
                                            </p:txEl>
                                          </p:spTgt>
                                        </p:tgtEl>
                                        <p:attrNameLst>
                                          <p:attrName>style.visibility</p:attrName>
                                        </p:attrNameLst>
                                      </p:cBhvr>
                                      <p:to>
                                        <p:strVal val="visible"/>
                                      </p:to>
                                    </p:set>
                                    <p:animEffect transition="in" filter="slide(fromBottom)">
                                      <p:cBhvr>
                                        <p:cTn id="22" dur="1000"/>
                                        <p:tgtEl>
                                          <p:spTgt spid="8">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2" presetClass="entr" presetSubtype="4" fill="hold" grpId="0" nodeType="clickEffect">
                                  <p:stCondLst>
                                    <p:cond delay="0"/>
                                  </p:stCondLst>
                                  <p:childTnLst>
                                    <p:set>
                                      <p:cBhvr>
                                        <p:cTn id="26" dur="1" fill="hold">
                                          <p:stCondLst>
                                            <p:cond delay="0"/>
                                          </p:stCondLst>
                                        </p:cTn>
                                        <p:tgtEl>
                                          <p:spTgt spid="8">
                                            <p:txEl>
                                              <p:pRg st="4" end="4"/>
                                            </p:txEl>
                                          </p:spTgt>
                                        </p:tgtEl>
                                        <p:attrNameLst>
                                          <p:attrName>style.visibility</p:attrName>
                                        </p:attrNameLst>
                                      </p:cBhvr>
                                      <p:to>
                                        <p:strVal val="visible"/>
                                      </p:to>
                                    </p:set>
                                    <p:animEffect transition="in" filter="slide(fromBottom)">
                                      <p:cBhvr>
                                        <p:cTn id="27" dur="1000"/>
                                        <p:tgtEl>
                                          <p:spTgt spid="8">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2" presetClass="entr" presetSubtype="4" fill="hold" grpId="0" nodeType="clickEffect">
                                  <p:stCondLst>
                                    <p:cond delay="0"/>
                                  </p:stCondLst>
                                  <p:childTnLst>
                                    <p:set>
                                      <p:cBhvr>
                                        <p:cTn id="31" dur="1" fill="hold">
                                          <p:stCondLst>
                                            <p:cond delay="0"/>
                                          </p:stCondLst>
                                        </p:cTn>
                                        <p:tgtEl>
                                          <p:spTgt spid="8">
                                            <p:txEl>
                                              <p:pRg st="5" end="5"/>
                                            </p:txEl>
                                          </p:spTgt>
                                        </p:tgtEl>
                                        <p:attrNameLst>
                                          <p:attrName>style.visibility</p:attrName>
                                        </p:attrNameLst>
                                      </p:cBhvr>
                                      <p:to>
                                        <p:strVal val="visible"/>
                                      </p:to>
                                    </p:set>
                                    <p:animEffect transition="in" filter="slide(fromBottom)">
                                      <p:cBhvr>
                                        <p:cTn id="32" dur="1000"/>
                                        <p:tgtEl>
                                          <p:spTgt spid="8">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5" presetClass="entr" presetSubtype="10" fill="hold" grpId="0" nodeType="click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checkerboard(across)">
                                      <p:cBhvr>
                                        <p:cTn id="3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p"/>
      <p:bldP spid="9"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lstStyle/>
          <a:p>
            <a:r>
              <a:rPr lang="en-US" smtClean="0"/>
              <a:t>When to use (and not to use) Wikipedia?</a:t>
            </a:r>
            <a:endParaRPr lang="en-US"/>
          </a:p>
        </p:txBody>
      </p:sp>
      <p:sp>
        <p:nvSpPr>
          <p:cNvPr id="8" name="Content Placeholder 7"/>
          <p:cNvSpPr>
            <a:spLocks noGrp="1"/>
          </p:cNvSpPr>
          <p:nvPr>
            <p:ph sz="quarter" idx="1"/>
          </p:nvPr>
        </p:nvSpPr>
        <p:spPr/>
        <p:txBody>
          <a:bodyPr>
            <a:noAutofit/>
          </a:bodyPr>
          <a:lstStyle/>
          <a:p>
            <a:pPr lvl="0">
              <a:defRPr/>
            </a:pPr>
            <a:r>
              <a:rPr lang="en-US" sz="1600" smtClean="0"/>
              <a:t>“I don’t know of anyone serious who questions that Wikipedia is an encyclopedia</a:t>
            </a:r>
            <a:r>
              <a:rPr lang="en-US" sz="1200" smtClean="0"/>
              <a:t>, and it is just absolutely false -- a smear -- to say that we don’t take ‘moral’ </a:t>
            </a:r>
            <a:r>
              <a:rPr lang="en-US" sz="1200" smtClean="0">
                <a:hlinkClick r:id="rId2"/>
              </a:rPr>
              <a:t>responsibility</a:t>
            </a:r>
            <a:r>
              <a:rPr lang="en-US" sz="1200" smtClean="0"/>
              <a:t> for </a:t>
            </a:r>
            <a:r>
              <a:rPr lang="en-US" sz="1200" smtClean="0"/>
              <a:t>the veracity of the content.”</a:t>
            </a:r>
          </a:p>
          <a:p>
            <a:pPr>
              <a:lnSpc>
                <a:spcPct val="120000"/>
              </a:lnSpc>
              <a:spcBef>
                <a:spcPts val="1200"/>
              </a:spcBef>
              <a:buNone/>
              <a:defRPr/>
            </a:pPr>
            <a:r>
              <a:rPr lang="en-US" sz="1200" smtClean="0"/>
              <a:t>	“When we go down to younger students… certainly someone a lot younger than 16; a 10-year-old is writing a little short paper for class, and they want to say they got some information from Wikipedia, I think we should just be glad that the kid's writing and actually thinking about giving credit -- due credit -- to people who have helped. And I think that's </a:t>
            </a:r>
            <a:r>
              <a:rPr lang="en-US" sz="1200" smtClean="0">
                <a:hlinkClick r:id="rId3"/>
              </a:rPr>
              <a:t>wonderful</a:t>
            </a:r>
            <a:r>
              <a:rPr lang="en-US" sz="1200" smtClean="0"/>
              <a:t>.” </a:t>
            </a:r>
          </a:p>
          <a:p>
            <a:pPr>
              <a:lnSpc>
                <a:spcPct val="120000"/>
              </a:lnSpc>
              <a:spcBef>
                <a:spcPts val="1200"/>
              </a:spcBef>
              <a:buNone/>
              <a:defRPr/>
            </a:pPr>
            <a:r>
              <a:rPr lang="en-US" sz="1200" smtClean="0"/>
              <a:t>	“For God sake, you’re in college; </a:t>
            </a:r>
            <a:r>
              <a:rPr lang="en-US" sz="1200" smtClean="0">
                <a:hlinkClick r:id="rId4"/>
              </a:rPr>
              <a:t>don’t</a:t>
            </a:r>
            <a:r>
              <a:rPr lang="en-US" sz="1200" smtClean="0"/>
              <a:t> cite the encyclopedia.”	</a:t>
            </a:r>
          </a:p>
          <a:p>
            <a:pPr lvl="0">
              <a:lnSpc>
                <a:spcPct val="120000"/>
              </a:lnSpc>
              <a:spcBef>
                <a:spcPts val="1200"/>
              </a:spcBef>
              <a:buNone/>
              <a:defRPr/>
            </a:pPr>
            <a:r>
              <a:rPr lang="en-US" sz="1200" smtClean="0"/>
              <a:t>	“Our [Venezuelan president, Hugo] Chavez article has been a </a:t>
            </a:r>
            <a:r>
              <a:rPr lang="en-US" sz="1200" smtClean="0">
                <a:hlinkClick r:id="rId5"/>
              </a:rPr>
              <a:t>joke</a:t>
            </a:r>
            <a:r>
              <a:rPr lang="en-US" sz="1200" smtClean="0"/>
              <a:t> for a long time, dominated by a handful of people who have systematically excluded criticism of Chavez.  …this article is very very bad and a huge </a:t>
            </a:r>
            <a:r>
              <a:rPr lang="en-US" sz="1200" smtClean="0">
                <a:hlinkClick r:id="rId6"/>
              </a:rPr>
              <a:t>disappointment</a:t>
            </a:r>
            <a:r>
              <a:rPr lang="en-US" sz="1200" smtClean="0"/>
              <a:t>…”</a:t>
            </a:r>
          </a:p>
          <a:p>
            <a:pPr lvl="0">
              <a:lnSpc>
                <a:spcPct val="120000"/>
              </a:lnSpc>
              <a:spcBef>
                <a:spcPts val="1200"/>
              </a:spcBef>
              <a:buNone/>
              <a:defRPr/>
            </a:pPr>
            <a:r>
              <a:rPr lang="en-US" sz="1200" smtClean="0"/>
              <a:t>	“Given enough time humans will </a:t>
            </a:r>
            <a:r>
              <a:rPr lang="en-US" sz="1200" smtClean="0">
                <a:hlinkClick r:id="rId7"/>
              </a:rPr>
              <a:t>screw up</a:t>
            </a:r>
            <a:r>
              <a:rPr lang="en-US" sz="1200" smtClean="0"/>
              <a:t> Wikipedia just as they have screwed up everything else.”</a:t>
            </a:r>
          </a:p>
          <a:p>
            <a:pPr lvl="0">
              <a:lnSpc>
                <a:spcPct val="120000"/>
              </a:lnSpc>
              <a:spcBef>
                <a:spcPts val="1200"/>
              </a:spcBef>
              <a:buNone/>
              <a:defRPr/>
            </a:pPr>
            <a:r>
              <a:rPr lang="en-US" sz="1200" smtClean="0"/>
              <a:t>	</a:t>
            </a:r>
            <a:r>
              <a:rPr lang="en-US" sz="1100" smtClean="0"/>
              <a:t>“Rachel Marsden first approached me via email two years ago with complaints about her bio. We had never met. I subsequently reviewed her bio and I found it not to be up to our standards. My involvement in cases like this is completely routine, and I am proud of it.  I decided to meet Rachel Marsden in person for the first time in early February of this year. Accordingly, three days before that meeting, to avoid any appearance of a potential conflict of interest, I disclosed my plans to OTRS and further disclosed that it was a personal matter. I recused myself from any further official action with respect to her biography.  …While I find it hard to imagine that anyone really cares about my sex life, the facts are: I am separated from my wife.  </a:t>
            </a:r>
            <a:r>
              <a:rPr lang="en-US" sz="1100" smtClean="0">
                <a:hlinkClick r:id="rId8"/>
              </a:rPr>
              <a:t>I considered myself single at the time of my one meeting with Rachel Marsden</a:t>
            </a:r>
            <a:r>
              <a:rPr lang="en-US" sz="1100" smtClean="0"/>
              <a:t> on February 9th, 2008.”</a:t>
            </a:r>
            <a:endParaRPr lang="en-US" sz="1100"/>
          </a:p>
        </p:txBody>
      </p:sp>
      <p:sp>
        <p:nvSpPr>
          <p:cNvPr id="9" name="TextBox 8"/>
          <p:cNvSpPr txBox="1"/>
          <p:nvPr/>
        </p:nvSpPr>
        <p:spPr>
          <a:xfrm>
            <a:off x="2209800" y="2643250"/>
            <a:ext cx="4724400" cy="1785104"/>
          </a:xfrm>
          <a:prstGeom prst="rect">
            <a:avLst/>
          </a:prstGeom>
          <a:solidFill>
            <a:srgbClr val="E1EBF7">
              <a:alpha val="90000"/>
            </a:srgbClr>
          </a:solidFill>
          <a:ln w="25400" cmpd="sng">
            <a:solidFill>
              <a:schemeClr val="tx2">
                <a:lumMod val="75000"/>
              </a:schemeClr>
            </a:solidFill>
          </a:ln>
        </p:spPr>
        <p:txBody>
          <a:bodyPr wrap="square" rtlCol="0">
            <a:spAutoFit/>
          </a:bodyPr>
          <a:lstStyle/>
          <a:p>
            <a:pPr algn="ctr"/>
            <a:endParaRPr lang="en-US" smtClean="0"/>
          </a:p>
          <a:p>
            <a:pPr algn="ctr"/>
            <a:endParaRPr lang="en-US" smtClean="0"/>
          </a:p>
          <a:p>
            <a:pPr algn="ctr"/>
            <a:r>
              <a:rPr lang="en-US" smtClean="0"/>
              <a:t>Commentary by </a:t>
            </a:r>
            <a:r>
              <a:rPr lang="en-US" b="1" smtClean="0"/>
              <a:t>Wikipedia co-founder</a:t>
            </a:r>
            <a:r>
              <a:rPr lang="en-US" smtClean="0"/>
              <a:t>,</a:t>
            </a:r>
          </a:p>
          <a:p>
            <a:pPr algn="ctr"/>
            <a:r>
              <a:rPr lang="en-US" sz="2400" smtClean="0">
                <a:solidFill>
                  <a:srgbClr val="009900"/>
                </a:solidFill>
              </a:rPr>
              <a:t>Jimmy Wales</a:t>
            </a:r>
          </a:p>
          <a:p>
            <a:pPr algn="ctr"/>
            <a:endParaRPr lang="en-US" sz="1600" smtClean="0">
              <a:solidFill>
                <a:schemeClr val="accent2">
                  <a:lumMod val="75000"/>
                </a:schemeClr>
              </a:solidFill>
            </a:endParaRPr>
          </a:p>
          <a:p>
            <a:pPr algn="ctr"/>
            <a:endParaRPr lang="en-US" sz="1600" smtClean="0">
              <a:solidFill>
                <a:schemeClr val="accent2">
                  <a:lumMod val="75000"/>
                </a:schemeClr>
              </a:solidFill>
            </a:endParaRPr>
          </a:p>
        </p:txBody>
      </p:sp>
      <p:sp>
        <p:nvSpPr>
          <p:cNvPr id="10" name="Slide Number Placeholder 9"/>
          <p:cNvSpPr>
            <a:spLocks noGrp="1"/>
          </p:cNvSpPr>
          <p:nvPr>
            <p:ph type="sldNum" sz="quarter" idx="12"/>
          </p:nvPr>
        </p:nvSpPr>
        <p:spPr/>
        <p:txBody>
          <a:bodyPr/>
          <a:lstStyle/>
          <a:p>
            <a:fld id="{75B881E7-2283-4A36-BBC8-F8191F81D2D8}" type="slidenum">
              <a:rPr lang="en-US" smtClean="0"/>
              <a:pPr/>
              <a:t>3</a:t>
            </a:fld>
            <a:endParaRPr lang="en-US"/>
          </a:p>
        </p:txBody>
      </p:sp>
      <p:sp>
        <p:nvSpPr>
          <p:cNvPr id="12" name="Footer Placeholder 11"/>
          <p:cNvSpPr>
            <a:spLocks noGrp="1"/>
          </p:cNvSpPr>
          <p:nvPr>
            <p:ph type="ftr" sz="quarter" idx="11"/>
          </p:nvPr>
        </p:nvSpPr>
        <p:spPr/>
        <p:txBody>
          <a:bodyPr/>
          <a:lstStyle/>
          <a:p>
            <a:r>
              <a:rPr lang="en-US" smtClean="0"/>
              <a:t>Some rights reserved, MyWikiBiz.com</a:t>
            </a:r>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slide(fromBottom)">
                                      <p:cBhvr>
                                        <p:cTn id="7" dur="10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4" fill="hold" grpId="0" nodeType="clickEffect">
                                  <p:stCondLst>
                                    <p:cond delay="0"/>
                                  </p:stCondLst>
                                  <p:childTnLst>
                                    <p:set>
                                      <p:cBhvr>
                                        <p:cTn id="11" dur="1" fill="hold">
                                          <p:stCondLst>
                                            <p:cond delay="0"/>
                                          </p:stCondLst>
                                        </p:cTn>
                                        <p:tgtEl>
                                          <p:spTgt spid="8">
                                            <p:txEl>
                                              <p:pRg st="1" end="1"/>
                                            </p:txEl>
                                          </p:spTgt>
                                        </p:tgtEl>
                                        <p:attrNameLst>
                                          <p:attrName>style.visibility</p:attrName>
                                        </p:attrNameLst>
                                      </p:cBhvr>
                                      <p:to>
                                        <p:strVal val="visible"/>
                                      </p:to>
                                    </p:set>
                                    <p:animEffect transition="in" filter="slide(fromBottom)">
                                      <p:cBhvr>
                                        <p:cTn id="12" dur="1000"/>
                                        <p:tgtEl>
                                          <p:spTgt spid="8">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2" presetClass="entr" presetSubtype="4" fill="hold" grpId="0" nodeType="clickEffect">
                                  <p:stCondLst>
                                    <p:cond delay="0"/>
                                  </p:stCondLst>
                                  <p:childTnLst>
                                    <p:set>
                                      <p:cBhvr>
                                        <p:cTn id="16" dur="1" fill="hold">
                                          <p:stCondLst>
                                            <p:cond delay="0"/>
                                          </p:stCondLst>
                                        </p:cTn>
                                        <p:tgtEl>
                                          <p:spTgt spid="8">
                                            <p:txEl>
                                              <p:pRg st="2" end="2"/>
                                            </p:txEl>
                                          </p:spTgt>
                                        </p:tgtEl>
                                        <p:attrNameLst>
                                          <p:attrName>style.visibility</p:attrName>
                                        </p:attrNameLst>
                                      </p:cBhvr>
                                      <p:to>
                                        <p:strVal val="visible"/>
                                      </p:to>
                                    </p:set>
                                    <p:animEffect transition="in" filter="slide(fromBottom)">
                                      <p:cBhvr>
                                        <p:cTn id="17" dur="1000"/>
                                        <p:tgtEl>
                                          <p:spTgt spid="8">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2" presetClass="entr" presetSubtype="4" fill="hold" grpId="0" nodeType="clickEffect">
                                  <p:stCondLst>
                                    <p:cond delay="0"/>
                                  </p:stCondLst>
                                  <p:childTnLst>
                                    <p:set>
                                      <p:cBhvr>
                                        <p:cTn id="21" dur="1" fill="hold">
                                          <p:stCondLst>
                                            <p:cond delay="0"/>
                                          </p:stCondLst>
                                        </p:cTn>
                                        <p:tgtEl>
                                          <p:spTgt spid="8">
                                            <p:txEl>
                                              <p:pRg st="3" end="3"/>
                                            </p:txEl>
                                          </p:spTgt>
                                        </p:tgtEl>
                                        <p:attrNameLst>
                                          <p:attrName>style.visibility</p:attrName>
                                        </p:attrNameLst>
                                      </p:cBhvr>
                                      <p:to>
                                        <p:strVal val="visible"/>
                                      </p:to>
                                    </p:set>
                                    <p:animEffect transition="in" filter="slide(fromBottom)">
                                      <p:cBhvr>
                                        <p:cTn id="22" dur="1000"/>
                                        <p:tgtEl>
                                          <p:spTgt spid="8">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2" presetClass="entr" presetSubtype="4" fill="hold" grpId="0" nodeType="clickEffect">
                                  <p:stCondLst>
                                    <p:cond delay="0"/>
                                  </p:stCondLst>
                                  <p:childTnLst>
                                    <p:set>
                                      <p:cBhvr>
                                        <p:cTn id="26" dur="1" fill="hold">
                                          <p:stCondLst>
                                            <p:cond delay="0"/>
                                          </p:stCondLst>
                                        </p:cTn>
                                        <p:tgtEl>
                                          <p:spTgt spid="8">
                                            <p:txEl>
                                              <p:pRg st="4" end="4"/>
                                            </p:txEl>
                                          </p:spTgt>
                                        </p:tgtEl>
                                        <p:attrNameLst>
                                          <p:attrName>style.visibility</p:attrName>
                                        </p:attrNameLst>
                                      </p:cBhvr>
                                      <p:to>
                                        <p:strVal val="visible"/>
                                      </p:to>
                                    </p:set>
                                    <p:animEffect transition="in" filter="slide(fromBottom)">
                                      <p:cBhvr>
                                        <p:cTn id="27" dur="1000"/>
                                        <p:tgtEl>
                                          <p:spTgt spid="8">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5" presetClass="entr" presetSubtype="10" fill="hold" grpId="0" nodeType="click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checkerboard(across)">
                                      <p:cBhvr>
                                        <p:cTn id="32" dur="500"/>
                                        <p:tgtEl>
                                          <p:spTgt spid="9"/>
                                        </p:tgtEl>
                                      </p:cBhvr>
                                    </p:animEffect>
                                  </p:childTnLst>
                                </p:cTn>
                              </p:par>
                            </p:childTnLst>
                          </p:cTn>
                        </p:par>
                      </p:childTnLst>
                    </p:cTn>
                  </p:par>
                  <p:par>
                    <p:cTn id="33" fill="hold">
                      <p:stCondLst>
                        <p:cond delay="indefinite"/>
                      </p:stCondLst>
                      <p:childTnLst>
                        <p:par>
                          <p:cTn id="34" fill="hold">
                            <p:stCondLst>
                              <p:cond delay="0"/>
                            </p:stCondLst>
                            <p:childTnLst>
                              <p:par>
                                <p:cTn id="35" presetID="12" presetClass="entr" presetSubtype="4" fill="hold" grpId="0" nodeType="clickEffect">
                                  <p:stCondLst>
                                    <p:cond delay="0"/>
                                  </p:stCondLst>
                                  <p:childTnLst>
                                    <p:set>
                                      <p:cBhvr>
                                        <p:cTn id="36" dur="1" fill="hold">
                                          <p:stCondLst>
                                            <p:cond delay="0"/>
                                          </p:stCondLst>
                                        </p:cTn>
                                        <p:tgtEl>
                                          <p:spTgt spid="8">
                                            <p:txEl>
                                              <p:pRg st="5" end="5"/>
                                            </p:txEl>
                                          </p:spTgt>
                                        </p:tgtEl>
                                        <p:attrNameLst>
                                          <p:attrName>style.visibility</p:attrName>
                                        </p:attrNameLst>
                                      </p:cBhvr>
                                      <p:to>
                                        <p:strVal val="visible"/>
                                      </p:to>
                                    </p:set>
                                    <p:animEffect transition="in" filter="slide(fromBottom)">
                                      <p:cBhvr>
                                        <p:cTn id="37" dur="1000"/>
                                        <p:tgtEl>
                                          <p:spTgt spid="8">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uiExpand="1" build="p"/>
      <p:bldP spid="9"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smtClean="0"/>
              <a:t>Wikipedia’s (increasing) stranglehold on Google</a:t>
            </a:r>
            <a:endParaRPr lang="en-US"/>
          </a:p>
        </p:txBody>
      </p:sp>
      <p:sp>
        <p:nvSpPr>
          <p:cNvPr id="4" name="Slide Number Placeholder 3"/>
          <p:cNvSpPr>
            <a:spLocks noGrp="1"/>
          </p:cNvSpPr>
          <p:nvPr>
            <p:ph type="sldNum" sz="quarter" idx="12"/>
          </p:nvPr>
        </p:nvSpPr>
        <p:spPr/>
        <p:txBody>
          <a:bodyPr/>
          <a:lstStyle/>
          <a:p>
            <a:fld id="{75B881E7-2283-4A36-BBC8-F8191F81D2D8}" type="slidenum">
              <a:rPr lang="en-US" smtClean="0"/>
              <a:pPr/>
              <a:t>4</a:t>
            </a:fld>
            <a:endParaRPr lang="en-US"/>
          </a:p>
        </p:txBody>
      </p:sp>
      <p:sp>
        <p:nvSpPr>
          <p:cNvPr id="6" name="Footer Placeholder 5"/>
          <p:cNvSpPr>
            <a:spLocks noGrp="1"/>
          </p:cNvSpPr>
          <p:nvPr>
            <p:ph type="ftr" sz="quarter" idx="11"/>
          </p:nvPr>
        </p:nvSpPr>
        <p:spPr/>
        <p:txBody>
          <a:bodyPr/>
          <a:lstStyle/>
          <a:p>
            <a:r>
              <a:rPr lang="en-US" smtClean="0"/>
              <a:t>Some rights reserved, MyWikiBiz.com</a:t>
            </a:r>
            <a:endParaRPr lang="en-US"/>
          </a:p>
        </p:txBody>
      </p:sp>
      <p:pic>
        <p:nvPicPr>
          <p:cNvPr id="1026" name="Picture 2"/>
          <p:cNvPicPr>
            <a:picLocks noChangeAspect="1" noChangeArrowheads="1"/>
          </p:cNvPicPr>
          <p:nvPr/>
        </p:nvPicPr>
        <p:blipFill>
          <a:blip r:embed="rId2"/>
          <a:srcRect/>
          <a:stretch>
            <a:fillRect/>
          </a:stretch>
        </p:blipFill>
        <p:spPr bwMode="auto">
          <a:xfrm>
            <a:off x="2209800" y="3360824"/>
            <a:ext cx="4876800" cy="2973859"/>
          </a:xfrm>
          <a:prstGeom prst="rect">
            <a:avLst/>
          </a:prstGeom>
          <a:noFill/>
          <a:ln w="9525">
            <a:noFill/>
            <a:miter lim="800000"/>
            <a:headEnd/>
            <a:tailEnd/>
          </a:ln>
          <a:effectLst/>
        </p:spPr>
      </p:pic>
      <p:sp>
        <p:nvSpPr>
          <p:cNvPr id="8" name="TextBox 7"/>
          <p:cNvSpPr txBox="1"/>
          <p:nvPr/>
        </p:nvSpPr>
        <p:spPr>
          <a:xfrm>
            <a:off x="228600" y="1487904"/>
            <a:ext cx="8686800" cy="1815882"/>
          </a:xfrm>
          <a:prstGeom prst="rect">
            <a:avLst/>
          </a:prstGeom>
          <a:noFill/>
        </p:spPr>
        <p:txBody>
          <a:bodyPr wrap="square" rtlCol="0">
            <a:spAutoFit/>
          </a:bodyPr>
          <a:lstStyle/>
          <a:p>
            <a:r>
              <a:rPr lang="en-US" sz="1600" smtClean="0">
                <a:solidFill>
                  <a:srgbClr val="002060"/>
                </a:solidFill>
                <a:hlinkClick r:id="rId3"/>
              </a:rPr>
              <a:t>SearchRocket.com</a:t>
            </a:r>
            <a:r>
              <a:rPr lang="en-US" sz="1600" smtClean="0"/>
              <a:t> recently checked 13,827 different search terms on Google for Wikipedia’s ranking six months ago compared to today. In short, out of 13,827 searches, Wikipedia ranks in the top 100 results for 11,813 of the searches today compared to 7,777 of the searches six months ago.</a:t>
            </a:r>
          </a:p>
          <a:p>
            <a:endParaRPr lang="en-US" sz="1600"/>
          </a:p>
          <a:p>
            <a:r>
              <a:rPr lang="en-US" sz="1600" smtClean="0"/>
              <a:t>The main difference appears to be in the first 30 search results (typically  the first three pages of links returned by Google), so that portion of the graph is shown below:</a:t>
            </a:r>
            <a:endParaRPr lang="en-US" sz="160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checkerboard(across)">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7" presetClass="entr" presetSubtype="4" fill="hold" nodeType="clickEffect">
                                  <p:stCondLst>
                                    <p:cond delay="0"/>
                                  </p:stCondLst>
                                  <p:childTnLst>
                                    <p:set>
                                      <p:cBhvr>
                                        <p:cTn id="11" dur="1" fill="hold">
                                          <p:stCondLst>
                                            <p:cond delay="0"/>
                                          </p:stCondLst>
                                        </p:cTn>
                                        <p:tgtEl>
                                          <p:spTgt spid="1026"/>
                                        </p:tgtEl>
                                        <p:attrNameLst>
                                          <p:attrName>style.visibility</p:attrName>
                                        </p:attrNameLst>
                                      </p:cBhvr>
                                      <p:to>
                                        <p:strVal val="visible"/>
                                      </p:to>
                                    </p:set>
                                    <p:anim calcmode="lin" valueType="num">
                                      <p:cBhvr additive="base">
                                        <p:cTn id="12" dur="1000" fill="hold"/>
                                        <p:tgtEl>
                                          <p:spTgt spid="1026"/>
                                        </p:tgtEl>
                                        <p:attrNameLst>
                                          <p:attrName>ppt_x</p:attrName>
                                        </p:attrNameLst>
                                      </p:cBhvr>
                                      <p:tavLst>
                                        <p:tav tm="0">
                                          <p:val>
                                            <p:strVal val="#ppt_x"/>
                                          </p:val>
                                        </p:tav>
                                        <p:tav tm="100000">
                                          <p:val>
                                            <p:strVal val="#ppt_x"/>
                                          </p:val>
                                        </p:tav>
                                      </p:tavLst>
                                    </p:anim>
                                    <p:anim calcmode="lin" valueType="num">
                                      <p:cBhvr additive="base">
                                        <p:cTn id="13" dur="1000" fill="hold"/>
                                        <p:tgtEl>
                                          <p:spTgt spid="102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ounded Rectangle 10"/>
          <p:cNvSpPr/>
          <p:nvPr/>
        </p:nvSpPr>
        <p:spPr>
          <a:xfrm>
            <a:off x="4800600" y="4080075"/>
            <a:ext cx="4114799" cy="2590800"/>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ounded Rectangle 8"/>
          <p:cNvSpPr/>
          <p:nvPr/>
        </p:nvSpPr>
        <p:spPr>
          <a:xfrm>
            <a:off x="4800600" y="1447800"/>
            <a:ext cx="4114800" cy="2590800"/>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p:txBody>
          <a:bodyPr/>
          <a:lstStyle/>
          <a:p>
            <a:r>
              <a:rPr lang="en-US" smtClean="0"/>
              <a:t>Wikipedia’s accuracy is not improving</a:t>
            </a:r>
            <a:endParaRPr lang="en-US"/>
          </a:p>
        </p:txBody>
      </p:sp>
      <p:sp>
        <p:nvSpPr>
          <p:cNvPr id="4" name="Slide Number Placeholder 3"/>
          <p:cNvSpPr>
            <a:spLocks noGrp="1"/>
          </p:cNvSpPr>
          <p:nvPr>
            <p:ph type="sldNum" sz="quarter" idx="12"/>
          </p:nvPr>
        </p:nvSpPr>
        <p:spPr/>
        <p:txBody>
          <a:bodyPr/>
          <a:lstStyle/>
          <a:p>
            <a:fld id="{75B881E7-2283-4A36-BBC8-F8191F81D2D8}" type="slidenum">
              <a:rPr lang="en-US" smtClean="0"/>
              <a:pPr/>
              <a:t>5</a:t>
            </a:fld>
            <a:endParaRPr lang="en-US"/>
          </a:p>
        </p:txBody>
      </p:sp>
      <p:sp>
        <p:nvSpPr>
          <p:cNvPr id="7" name="Footer Placeholder 6"/>
          <p:cNvSpPr>
            <a:spLocks noGrp="1"/>
          </p:cNvSpPr>
          <p:nvPr>
            <p:ph type="ftr" sz="quarter" idx="11"/>
          </p:nvPr>
        </p:nvSpPr>
        <p:spPr/>
        <p:txBody>
          <a:bodyPr/>
          <a:lstStyle/>
          <a:p>
            <a:r>
              <a:rPr lang="en-US" smtClean="0"/>
              <a:t>Some rights reserved, MyWikiBiz.com</a:t>
            </a:r>
            <a:endParaRPr lang="en-US"/>
          </a:p>
        </p:txBody>
      </p:sp>
      <p:pic>
        <p:nvPicPr>
          <p:cNvPr id="1027" name="Picture 3"/>
          <p:cNvPicPr>
            <a:picLocks noChangeAspect="1" noChangeArrowheads="1"/>
          </p:cNvPicPr>
          <p:nvPr/>
        </p:nvPicPr>
        <p:blipFill>
          <a:blip r:embed="rId2"/>
          <a:srcRect/>
          <a:stretch>
            <a:fillRect/>
          </a:stretch>
        </p:blipFill>
        <p:spPr bwMode="auto">
          <a:xfrm>
            <a:off x="5703425" y="1519175"/>
            <a:ext cx="2928718" cy="2232672"/>
          </a:xfrm>
          <a:prstGeom prst="rect">
            <a:avLst/>
          </a:prstGeom>
          <a:noFill/>
          <a:ln w="9525">
            <a:noFill/>
            <a:miter lim="800000"/>
            <a:headEnd/>
            <a:tailEnd/>
          </a:ln>
          <a:effectLst/>
        </p:spPr>
      </p:pic>
      <p:pic>
        <p:nvPicPr>
          <p:cNvPr id="1028" name="Picture 4"/>
          <p:cNvPicPr>
            <a:picLocks noChangeAspect="1" noChangeArrowheads="1"/>
          </p:cNvPicPr>
          <p:nvPr/>
        </p:nvPicPr>
        <p:blipFill>
          <a:blip r:embed="rId3"/>
          <a:srcRect/>
          <a:stretch>
            <a:fillRect/>
          </a:stretch>
        </p:blipFill>
        <p:spPr bwMode="auto">
          <a:xfrm>
            <a:off x="5615650" y="4167851"/>
            <a:ext cx="3048000" cy="2156750"/>
          </a:xfrm>
          <a:prstGeom prst="rect">
            <a:avLst/>
          </a:prstGeom>
          <a:noFill/>
          <a:ln w="9525">
            <a:noFill/>
            <a:miter lim="800000"/>
            <a:headEnd/>
            <a:tailEnd/>
          </a:ln>
          <a:effectLst/>
        </p:spPr>
      </p:pic>
      <p:sp>
        <p:nvSpPr>
          <p:cNvPr id="12" name="TextBox 11"/>
          <p:cNvSpPr txBox="1"/>
          <p:nvPr/>
        </p:nvSpPr>
        <p:spPr>
          <a:xfrm>
            <a:off x="228600" y="1519175"/>
            <a:ext cx="4495800" cy="4585871"/>
          </a:xfrm>
          <a:prstGeom prst="rect">
            <a:avLst/>
          </a:prstGeom>
          <a:noFill/>
        </p:spPr>
        <p:txBody>
          <a:bodyPr wrap="square" rtlCol="0">
            <a:spAutoFit/>
          </a:bodyPr>
          <a:lstStyle/>
          <a:p>
            <a:r>
              <a:rPr lang="en-US" sz="1500" smtClean="0"/>
              <a:t>“</a:t>
            </a:r>
            <a:r>
              <a:rPr lang="en-US" sz="1500" i="1" smtClean="0"/>
              <a:t>Creating, Destroying, and Restoring Value in Wikipedia</a:t>
            </a:r>
            <a:r>
              <a:rPr lang="en-US" sz="1200" smtClean="0"/>
              <a:t>”; Reid Priedhorsky, et al; University of Minnesota; </a:t>
            </a:r>
            <a:r>
              <a:rPr lang="en-US" sz="1200" smtClean="0">
                <a:hlinkClick r:id="rId4"/>
              </a:rPr>
              <a:t>Nov. 2007</a:t>
            </a:r>
            <a:r>
              <a:rPr lang="en-US" sz="1200" smtClean="0"/>
              <a:t>.</a:t>
            </a:r>
          </a:p>
          <a:p>
            <a:endParaRPr lang="en-US" sz="1200" smtClean="0"/>
          </a:p>
          <a:p>
            <a:r>
              <a:rPr lang="en-US" sz="1400" smtClean="0"/>
              <a:t>This study was the first to compute the impact of Wikipedia damage, using reader-based measures rather than author-based ones.  The team analyzed 4.2 million editors and 58 million edits, over a nearly four-year period.  About 5% of </a:t>
            </a:r>
            <a:r>
              <a:rPr lang="en-US" sz="1400" smtClean="0">
                <a:hlinkClick r:id="rId5"/>
              </a:rPr>
              <a:t>all edits</a:t>
            </a:r>
            <a:r>
              <a:rPr lang="en-US" sz="1400" smtClean="0"/>
              <a:t> to Wikipedia “damage” the content of Wikipedia.</a:t>
            </a:r>
          </a:p>
          <a:p>
            <a:endParaRPr lang="en-US" sz="1400" smtClean="0"/>
          </a:p>
          <a:p>
            <a:r>
              <a:rPr lang="en-US" sz="1400" smtClean="0"/>
              <a:t>Over time, the average reader of a typical Wikipedia article will have a greater and greater chance of encountering an error within the article.</a:t>
            </a:r>
          </a:p>
          <a:p>
            <a:endParaRPr lang="en-US" sz="1400" smtClean="0"/>
          </a:p>
          <a:p>
            <a:r>
              <a:rPr lang="en-US" sz="1400" smtClean="0"/>
              <a:t>About 10% of the damaging, false, or malicious edits to Wikipedia articles are not repaired even when over </a:t>
            </a:r>
            <a:r>
              <a:rPr lang="en-US" sz="1400" b="1" smtClean="0"/>
              <a:t>100 people</a:t>
            </a:r>
            <a:r>
              <a:rPr lang="en-US" sz="1400" smtClean="0"/>
              <a:t> have viewed the page but have not corrected the damage.  About 2% of such erroneous information is not repaired until after </a:t>
            </a:r>
            <a:r>
              <a:rPr lang="en-US" sz="1400" b="1" smtClean="0"/>
              <a:t>2,000 people</a:t>
            </a:r>
            <a:r>
              <a:rPr lang="en-US" sz="1400" smtClean="0"/>
              <a:t> or more have viewed the misleading information.</a:t>
            </a:r>
            <a:endParaRPr lang="en-US" sz="1400"/>
          </a:p>
        </p:txBody>
      </p:sp>
      <p:grpSp>
        <p:nvGrpSpPr>
          <p:cNvPr id="27" name="Group 26"/>
          <p:cNvGrpSpPr/>
          <p:nvPr/>
        </p:nvGrpSpPr>
        <p:grpSpPr>
          <a:xfrm>
            <a:off x="5067300" y="1619251"/>
            <a:ext cx="553998" cy="2057399"/>
            <a:chOff x="5038725" y="1600201"/>
            <a:chExt cx="553998" cy="2057399"/>
          </a:xfrm>
        </p:grpSpPr>
        <p:cxnSp>
          <p:nvCxnSpPr>
            <p:cNvPr id="16" name="Straight Arrow Connector 15"/>
            <p:cNvCxnSpPr/>
            <p:nvPr/>
          </p:nvCxnSpPr>
          <p:spPr>
            <a:xfrm rot="16200000" flipV="1">
              <a:off x="4264285" y="2628899"/>
              <a:ext cx="2057399" cy="3"/>
            </a:xfrm>
            <a:prstGeom prst="straightConnector1">
              <a:avLst/>
            </a:prstGeom>
            <a:ln w="2222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3" name="TextBox 12"/>
            <p:cNvSpPr txBox="1"/>
            <p:nvPr/>
          </p:nvSpPr>
          <p:spPr>
            <a:xfrm rot="16200000">
              <a:off x="4599021" y="2387927"/>
              <a:ext cx="1433406" cy="553998"/>
            </a:xfrm>
            <a:prstGeom prst="rect">
              <a:avLst/>
            </a:prstGeom>
            <a:solidFill>
              <a:schemeClr val="bg1"/>
            </a:solidFill>
            <a:ln w="22225">
              <a:solidFill>
                <a:srgbClr val="FF0000"/>
              </a:solidFill>
            </a:ln>
          </p:spPr>
          <p:txBody>
            <a:bodyPr wrap="none" rtlCol="0">
              <a:spAutoFit/>
            </a:bodyPr>
            <a:lstStyle/>
            <a:p>
              <a:r>
                <a:rPr lang="en-US" sz="1000" b="1" smtClean="0">
                  <a:latin typeface="Arial" pitchFamily="34" charset="0"/>
                  <a:cs typeface="Arial" pitchFamily="34" charset="0"/>
                </a:rPr>
                <a:t>Probability of</a:t>
              </a:r>
            </a:p>
            <a:p>
              <a:r>
                <a:rPr lang="en-US" sz="1000" b="1" smtClean="0">
                  <a:latin typeface="Arial" pitchFamily="34" charset="0"/>
                  <a:cs typeface="Arial" pitchFamily="34" charset="0"/>
                </a:rPr>
                <a:t>Wikipedia page</a:t>
              </a:r>
            </a:p>
            <a:p>
              <a:r>
                <a:rPr lang="en-US" sz="1000" b="1" smtClean="0">
                  <a:latin typeface="Arial" pitchFamily="34" charset="0"/>
                  <a:cs typeface="Arial" pitchFamily="34" charset="0"/>
                </a:rPr>
                <a:t>view being damaged</a:t>
              </a:r>
              <a:endParaRPr lang="en-US" sz="1000" b="1">
                <a:latin typeface="Arial" pitchFamily="34" charset="0"/>
                <a:cs typeface="Arial" pitchFamily="34" charset="0"/>
              </a:endParaRPr>
            </a:p>
          </p:txBody>
        </p:sp>
      </p:grpSp>
      <p:grpSp>
        <p:nvGrpSpPr>
          <p:cNvPr id="28" name="Group 27"/>
          <p:cNvGrpSpPr/>
          <p:nvPr/>
        </p:nvGrpSpPr>
        <p:grpSpPr>
          <a:xfrm>
            <a:off x="5826387" y="3762375"/>
            <a:ext cx="2708013" cy="246221"/>
            <a:chOff x="5826387" y="3762375"/>
            <a:chExt cx="2708013" cy="246221"/>
          </a:xfrm>
        </p:grpSpPr>
        <p:cxnSp>
          <p:nvCxnSpPr>
            <p:cNvPr id="25" name="Straight Arrow Connector 24"/>
            <p:cNvCxnSpPr/>
            <p:nvPr/>
          </p:nvCxnSpPr>
          <p:spPr>
            <a:xfrm flipV="1">
              <a:off x="5826387" y="3886200"/>
              <a:ext cx="2708013" cy="1"/>
            </a:xfrm>
            <a:prstGeom prst="straightConnector1">
              <a:avLst/>
            </a:prstGeom>
            <a:ln w="22225">
              <a:solidFill>
                <a:srgbClr val="0000FF"/>
              </a:solidFill>
              <a:tailEnd type="arrow"/>
            </a:ln>
          </p:spPr>
          <p:style>
            <a:lnRef idx="1">
              <a:schemeClr val="accent1"/>
            </a:lnRef>
            <a:fillRef idx="0">
              <a:schemeClr val="accent1"/>
            </a:fillRef>
            <a:effectRef idx="0">
              <a:schemeClr val="accent1"/>
            </a:effectRef>
            <a:fontRef idx="minor">
              <a:schemeClr val="tx1"/>
            </a:fontRef>
          </p:style>
        </p:cxnSp>
        <p:sp>
          <p:nvSpPr>
            <p:cNvPr id="14" name="TextBox 13"/>
            <p:cNvSpPr txBox="1"/>
            <p:nvPr/>
          </p:nvSpPr>
          <p:spPr>
            <a:xfrm>
              <a:off x="6877050" y="3762375"/>
              <a:ext cx="482824" cy="246221"/>
            </a:xfrm>
            <a:prstGeom prst="rect">
              <a:avLst/>
            </a:prstGeom>
            <a:solidFill>
              <a:schemeClr val="bg1"/>
            </a:solidFill>
            <a:ln w="22225">
              <a:solidFill>
                <a:srgbClr val="0000FF"/>
              </a:solidFill>
            </a:ln>
          </p:spPr>
          <p:txBody>
            <a:bodyPr wrap="none" rtlCol="0">
              <a:spAutoFit/>
            </a:bodyPr>
            <a:lstStyle/>
            <a:p>
              <a:r>
                <a:rPr lang="en-US" sz="1000" b="1" smtClean="0">
                  <a:latin typeface="Arial" pitchFamily="34" charset="0"/>
                  <a:cs typeface="Arial" pitchFamily="34" charset="0"/>
                </a:rPr>
                <a:t>Time</a:t>
              </a:r>
              <a:endParaRPr lang="en-US" sz="1000" b="1">
                <a:latin typeface="Arial" pitchFamily="34" charset="0"/>
                <a:cs typeface="Arial" pitchFamily="34" charset="0"/>
              </a:endParaRPr>
            </a:p>
          </p:txBody>
        </p:sp>
      </p:grpSp>
      <p:grpSp>
        <p:nvGrpSpPr>
          <p:cNvPr id="30" name="Group 29"/>
          <p:cNvGrpSpPr/>
          <p:nvPr/>
        </p:nvGrpSpPr>
        <p:grpSpPr>
          <a:xfrm>
            <a:off x="5144246" y="4181475"/>
            <a:ext cx="400110" cy="2057399"/>
            <a:chOff x="5115671" y="1600201"/>
            <a:chExt cx="400110" cy="2057399"/>
          </a:xfrm>
        </p:grpSpPr>
        <p:cxnSp>
          <p:nvCxnSpPr>
            <p:cNvPr id="31" name="Straight Arrow Connector 30"/>
            <p:cNvCxnSpPr/>
            <p:nvPr/>
          </p:nvCxnSpPr>
          <p:spPr>
            <a:xfrm rot="16200000" flipV="1">
              <a:off x="4264285" y="2628899"/>
              <a:ext cx="2057399" cy="3"/>
            </a:xfrm>
            <a:prstGeom prst="straightConnector1">
              <a:avLst/>
            </a:prstGeom>
            <a:ln w="2222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32" name="TextBox 31"/>
            <p:cNvSpPr txBox="1"/>
            <p:nvPr/>
          </p:nvSpPr>
          <p:spPr>
            <a:xfrm rot="16200000">
              <a:off x="4615855" y="2464871"/>
              <a:ext cx="1399742" cy="400110"/>
            </a:xfrm>
            <a:prstGeom prst="rect">
              <a:avLst/>
            </a:prstGeom>
            <a:solidFill>
              <a:schemeClr val="bg1"/>
            </a:solidFill>
            <a:ln w="22225">
              <a:solidFill>
                <a:srgbClr val="FF0000"/>
              </a:solidFill>
            </a:ln>
          </p:spPr>
          <p:txBody>
            <a:bodyPr wrap="none" rtlCol="0">
              <a:spAutoFit/>
            </a:bodyPr>
            <a:lstStyle/>
            <a:p>
              <a:r>
                <a:rPr lang="en-US" sz="1000" b="1" smtClean="0">
                  <a:latin typeface="Arial" pitchFamily="34" charset="0"/>
                  <a:cs typeface="Arial" pitchFamily="34" charset="0"/>
                </a:rPr>
                <a:t>Repaired within this</a:t>
              </a:r>
            </a:p>
            <a:p>
              <a:r>
                <a:rPr lang="en-US" sz="1000" b="1" smtClean="0">
                  <a:latin typeface="Arial" pitchFamily="34" charset="0"/>
                  <a:cs typeface="Arial" pitchFamily="34" charset="0"/>
                </a:rPr>
                <a:t>many page views</a:t>
              </a:r>
              <a:endParaRPr lang="en-US" sz="1000" b="1">
                <a:latin typeface="Arial" pitchFamily="34" charset="0"/>
                <a:cs typeface="Arial" pitchFamily="34" charset="0"/>
              </a:endParaRPr>
            </a:p>
          </p:txBody>
        </p:sp>
      </p:grpSp>
      <p:grpSp>
        <p:nvGrpSpPr>
          <p:cNvPr id="36" name="Group 35"/>
          <p:cNvGrpSpPr/>
          <p:nvPr/>
        </p:nvGrpSpPr>
        <p:grpSpPr>
          <a:xfrm>
            <a:off x="5829300" y="6383179"/>
            <a:ext cx="2708013" cy="246221"/>
            <a:chOff x="5829300" y="6383179"/>
            <a:chExt cx="2708013" cy="246221"/>
          </a:xfrm>
        </p:grpSpPr>
        <p:cxnSp>
          <p:nvCxnSpPr>
            <p:cNvPr id="34" name="Straight Arrow Connector 33"/>
            <p:cNvCxnSpPr/>
            <p:nvPr/>
          </p:nvCxnSpPr>
          <p:spPr>
            <a:xfrm flipV="1">
              <a:off x="5829300" y="6507004"/>
              <a:ext cx="2708013" cy="1"/>
            </a:xfrm>
            <a:prstGeom prst="straightConnector1">
              <a:avLst/>
            </a:prstGeom>
            <a:ln w="22225">
              <a:solidFill>
                <a:srgbClr val="0000FF"/>
              </a:solidFill>
              <a:tailEnd type="arrow"/>
            </a:ln>
          </p:spPr>
          <p:style>
            <a:lnRef idx="1">
              <a:schemeClr val="accent1"/>
            </a:lnRef>
            <a:fillRef idx="0">
              <a:schemeClr val="accent1"/>
            </a:fillRef>
            <a:effectRef idx="0">
              <a:schemeClr val="accent1"/>
            </a:effectRef>
            <a:fontRef idx="minor">
              <a:schemeClr val="tx1"/>
            </a:fontRef>
          </p:style>
        </p:cxnSp>
        <p:sp>
          <p:nvSpPr>
            <p:cNvPr id="35" name="TextBox 34"/>
            <p:cNvSpPr txBox="1"/>
            <p:nvPr/>
          </p:nvSpPr>
          <p:spPr>
            <a:xfrm>
              <a:off x="6375138" y="6383179"/>
              <a:ext cx="1739579" cy="246221"/>
            </a:xfrm>
            <a:prstGeom prst="rect">
              <a:avLst/>
            </a:prstGeom>
            <a:solidFill>
              <a:schemeClr val="bg1"/>
            </a:solidFill>
            <a:ln w="22225">
              <a:solidFill>
                <a:srgbClr val="0000FF"/>
              </a:solidFill>
            </a:ln>
          </p:spPr>
          <p:txBody>
            <a:bodyPr wrap="none" rtlCol="0">
              <a:spAutoFit/>
            </a:bodyPr>
            <a:lstStyle/>
            <a:p>
              <a:r>
                <a:rPr lang="en-US" sz="1000" b="1" smtClean="0">
                  <a:latin typeface="Arial" pitchFamily="34" charset="0"/>
                  <a:cs typeface="Arial" pitchFamily="34" charset="0"/>
                </a:rPr>
                <a:t>Percent of damaged edits</a:t>
              </a:r>
              <a:endParaRPr lang="en-US" sz="1000" b="1">
                <a:latin typeface="Arial" pitchFamily="34" charset="0"/>
                <a:cs typeface="Arial" pitchFamily="34" charset="0"/>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iterate type="wd">
                                    <p:tmPct val="10000"/>
                                  </p:iterate>
                                  <p:childTnLst>
                                    <p:set>
                                      <p:cBhvr>
                                        <p:cTn id="6" dur="1" fill="hold">
                                          <p:stCondLst>
                                            <p:cond delay="0"/>
                                          </p:stCondLst>
                                        </p:cTn>
                                        <p:tgtEl>
                                          <p:spTgt spid="12"/>
                                        </p:tgtEl>
                                        <p:attrNameLst>
                                          <p:attrName>style.visibility</p:attrName>
                                        </p:attrNameLst>
                                      </p:cBhvr>
                                      <p:to>
                                        <p:strVal val="visible"/>
                                      </p:to>
                                    </p:set>
                                    <p:animEffect transition="in" filter="fade">
                                      <p:cBhvr>
                                        <p:cTn id="7" dur="2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Wikipedia vs. Medscape Drug Reference</a:t>
            </a:r>
            <a:endParaRPr lang="en-US"/>
          </a:p>
        </p:txBody>
      </p:sp>
      <p:sp>
        <p:nvSpPr>
          <p:cNvPr id="3" name="Footer Placeholder 2"/>
          <p:cNvSpPr>
            <a:spLocks noGrp="1"/>
          </p:cNvSpPr>
          <p:nvPr>
            <p:ph type="ftr" sz="quarter" idx="11"/>
          </p:nvPr>
        </p:nvSpPr>
        <p:spPr/>
        <p:txBody>
          <a:bodyPr/>
          <a:lstStyle/>
          <a:p>
            <a:r>
              <a:rPr lang="en-US" smtClean="0"/>
              <a:t>Some rights reserved, MyWikiBiz.com</a:t>
            </a:r>
            <a:endParaRPr lang="en-US"/>
          </a:p>
        </p:txBody>
      </p:sp>
      <p:sp>
        <p:nvSpPr>
          <p:cNvPr id="4" name="Slide Number Placeholder 3"/>
          <p:cNvSpPr>
            <a:spLocks noGrp="1"/>
          </p:cNvSpPr>
          <p:nvPr>
            <p:ph type="sldNum" sz="quarter" idx="12"/>
          </p:nvPr>
        </p:nvSpPr>
        <p:spPr/>
        <p:txBody>
          <a:bodyPr/>
          <a:lstStyle/>
          <a:p>
            <a:fld id="{75B881E7-2283-4A36-BBC8-F8191F81D2D8}" type="slidenum">
              <a:rPr lang="en-US" smtClean="0"/>
              <a:pPr/>
              <a:t>6</a:t>
            </a:fld>
            <a:endParaRPr lang="en-US"/>
          </a:p>
        </p:txBody>
      </p:sp>
      <p:pic>
        <p:nvPicPr>
          <p:cNvPr id="2052" name="Picture 4"/>
          <p:cNvPicPr>
            <a:picLocks noChangeAspect="1" noChangeArrowheads="1"/>
          </p:cNvPicPr>
          <p:nvPr/>
        </p:nvPicPr>
        <p:blipFill>
          <a:blip r:embed="rId2"/>
          <a:srcRect/>
          <a:stretch>
            <a:fillRect/>
          </a:stretch>
        </p:blipFill>
        <p:spPr bwMode="auto">
          <a:xfrm>
            <a:off x="3352800" y="1524000"/>
            <a:ext cx="5476875" cy="4800600"/>
          </a:xfrm>
          <a:prstGeom prst="rect">
            <a:avLst/>
          </a:prstGeom>
          <a:noFill/>
          <a:ln w="9525">
            <a:noFill/>
            <a:miter lim="800000"/>
            <a:headEnd/>
            <a:tailEnd/>
          </a:ln>
          <a:effectLst/>
        </p:spPr>
      </p:pic>
      <p:sp>
        <p:nvSpPr>
          <p:cNvPr id="6" name="Line Callout 1 (Border and Accent Bar) 5"/>
          <p:cNvSpPr/>
          <p:nvPr/>
        </p:nvSpPr>
        <p:spPr>
          <a:xfrm flipH="1">
            <a:off x="228600" y="1676400"/>
            <a:ext cx="2819400" cy="990600"/>
          </a:xfrm>
          <a:prstGeom prst="accentBorderCallout1">
            <a:avLst>
              <a:gd name="adj1" fmla="val 18750"/>
              <a:gd name="adj2" fmla="val -8333"/>
              <a:gd name="adj3" fmla="val 331402"/>
              <a:gd name="adj4" fmla="val -135246"/>
            </a:avLst>
          </a:prstGeom>
          <a:solidFill>
            <a:schemeClr val="accent5">
              <a:lumMod val="75000"/>
            </a:schemeClr>
          </a:solidFill>
          <a:ln w="22225">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b="1" smtClean="0"/>
              <a:t>Questions answered:</a:t>
            </a:r>
          </a:p>
          <a:p>
            <a:pPr>
              <a:tabLst>
                <a:tab pos="344488" algn="l"/>
                <a:tab pos="1709738" algn="l"/>
              </a:tabLst>
            </a:pPr>
            <a:r>
              <a:rPr lang="en-US" smtClean="0"/>
              <a:t>	Wikipedia: 	40%</a:t>
            </a:r>
          </a:p>
          <a:p>
            <a:pPr>
              <a:tabLst>
                <a:tab pos="344488" algn="l"/>
                <a:tab pos="1709738" algn="l"/>
              </a:tabLst>
            </a:pPr>
            <a:r>
              <a:rPr lang="en-US" smtClean="0"/>
              <a:t>	MDR:  	83%</a:t>
            </a:r>
            <a:endParaRPr lang="en-US"/>
          </a:p>
        </p:txBody>
      </p:sp>
      <p:sp>
        <p:nvSpPr>
          <p:cNvPr id="7" name="Line Callout 1 (Border and Accent Bar) 6"/>
          <p:cNvSpPr/>
          <p:nvPr/>
        </p:nvSpPr>
        <p:spPr>
          <a:xfrm flipH="1">
            <a:off x="228600" y="3786250"/>
            <a:ext cx="2819400" cy="999500"/>
          </a:xfrm>
          <a:prstGeom prst="accentBorderCallout1">
            <a:avLst>
              <a:gd name="adj1" fmla="val 18750"/>
              <a:gd name="adj2" fmla="val -8333"/>
              <a:gd name="adj3" fmla="val 130215"/>
              <a:gd name="adj4" fmla="val -115449"/>
            </a:avLst>
          </a:prstGeom>
          <a:solidFill>
            <a:schemeClr val="accent5">
              <a:lumMod val="75000"/>
            </a:schemeClr>
          </a:solidFill>
          <a:ln w="22225">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b="1" smtClean="0"/>
              <a:t>Dosing information:</a:t>
            </a:r>
          </a:p>
          <a:p>
            <a:pPr>
              <a:tabLst>
                <a:tab pos="344488" algn="l"/>
                <a:tab pos="1709738" algn="l"/>
              </a:tabLst>
            </a:pPr>
            <a:r>
              <a:rPr lang="en-US" smtClean="0"/>
              <a:t>	Wikipedia: 	  0%</a:t>
            </a:r>
          </a:p>
          <a:p>
            <a:pPr>
              <a:tabLst>
                <a:tab pos="344488" algn="l"/>
                <a:tab pos="1709738" algn="l"/>
              </a:tabLst>
            </a:pPr>
            <a:r>
              <a:rPr lang="en-US" smtClean="0"/>
              <a:t>	MDR:  	90%</a:t>
            </a:r>
            <a:endParaRPr lang="en-US"/>
          </a:p>
        </p:txBody>
      </p:sp>
      <p:sp>
        <p:nvSpPr>
          <p:cNvPr id="8" name="Line Callout 1 (Border and Accent Bar) 7"/>
          <p:cNvSpPr/>
          <p:nvPr/>
        </p:nvSpPr>
        <p:spPr>
          <a:xfrm flipH="1">
            <a:off x="228600" y="2734300"/>
            <a:ext cx="2819400" cy="999500"/>
          </a:xfrm>
          <a:prstGeom prst="accentBorderCallout1">
            <a:avLst>
              <a:gd name="adj1" fmla="val 18750"/>
              <a:gd name="adj2" fmla="val -8333"/>
              <a:gd name="adj3" fmla="val 251404"/>
              <a:gd name="adj4" fmla="val -58166"/>
            </a:avLst>
          </a:prstGeom>
          <a:solidFill>
            <a:schemeClr val="accent5">
              <a:lumMod val="75000"/>
            </a:schemeClr>
          </a:solidFill>
          <a:ln w="22225">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b="1" smtClean="0"/>
              <a:t>Completeness:</a:t>
            </a:r>
          </a:p>
          <a:p>
            <a:pPr>
              <a:tabLst>
                <a:tab pos="344488" algn="l"/>
                <a:tab pos="1709738" algn="l"/>
              </a:tabLst>
            </a:pPr>
            <a:r>
              <a:rPr lang="en-US" smtClean="0"/>
              <a:t>	Wikipedia: 	76%</a:t>
            </a:r>
          </a:p>
          <a:p>
            <a:pPr>
              <a:tabLst>
                <a:tab pos="344488" algn="l"/>
                <a:tab pos="1709738" algn="l"/>
              </a:tabLst>
            </a:pPr>
            <a:r>
              <a:rPr lang="en-US" smtClean="0"/>
              <a:t>	MDR:  	96%</a:t>
            </a:r>
            <a:endParaRPr lang="en-US"/>
          </a:p>
        </p:txBody>
      </p:sp>
      <p:sp>
        <p:nvSpPr>
          <p:cNvPr id="9" name="Line Callout 1 (Border and Accent Bar) 8"/>
          <p:cNvSpPr/>
          <p:nvPr/>
        </p:nvSpPr>
        <p:spPr>
          <a:xfrm flipH="1">
            <a:off x="228600" y="4844150"/>
            <a:ext cx="2819400" cy="999500"/>
          </a:xfrm>
          <a:prstGeom prst="accentBorderCallout1">
            <a:avLst>
              <a:gd name="adj1" fmla="val 18750"/>
              <a:gd name="adj2" fmla="val -8333"/>
              <a:gd name="adj3" fmla="val 81502"/>
              <a:gd name="adj4" fmla="val -16888"/>
            </a:avLst>
          </a:prstGeom>
          <a:solidFill>
            <a:schemeClr val="accent5">
              <a:lumMod val="75000"/>
            </a:schemeClr>
          </a:solidFill>
          <a:ln w="22225">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b="1" smtClean="0"/>
              <a:t>Errors of omission:</a:t>
            </a:r>
          </a:p>
          <a:p>
            <a:pPr>
              <a:tabLst>
                <a:tab pos="344488" algn="l"/>
                <a:tab pos="1709738" algn="l"/>
              </a:tabLst>
            </a:pPr>
            <a:r>
              <a:rPr lang="en-US" smtClean="0"/>
              <a:t>	Wikipedia: 	48</a:t>
            </a:r>
          </a:p>
          <a:p>
            <a:pPr>
              <a:tabLst>
                <a:tab pos="344488" algn="l"/>
                <a:tab pos="1709738" algn="l"/>
              </a:tabLst>
            </a:pPr>
            <a:r>
              <a:rPr lang="en-US" smtClean="0"/>
              <a:t>	MDR:  	14</a:t>
            </a:r>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nodeType="clickEffect">
                                  <p:stCondLst>
                                    <p:cond delay="0"/>
                                  </p:stCondLst>
                                  <p:childTnLst>
                                    <p:set>
                                      <p:cBhvr>
                                        <p:cTn id="6" dur="1" fill="hold">
                                          <p:stCondLst>
                                            <p:cond delay="0"/>
                                          </p:stCondLst>
                                        </p:cTn>
                                        <p:tgtEl>
                                          <p:spTgt spid="2052"/>
                                        </p:tgtEl>
                                        <p:attrNameLst>
                                          <p:attrName>style.visibility</p:attrName>
                                        </p:attrNameLst>
                                      </p:cBhvr>
                                      <p:to>
                                        <p:strVal val="visible"/>
                                      </p:to>
                                    </p:set>
                                    <p:anim calcmode="lin" valueType="num">
                                      <p:cBhvr>
                                        <p:cTn id="7" dur="1000" fill="hold"/>
                                        <p:tgtEl>
                                          <p:spTgt spid="2052"/>
                                        </p:tgtEl>
                                        <p:attrNameLst>
                                          <p:attrName>ppt_w</p:attrName>
                                        </p:attrNameLst>
                                      </p:cBhvr>
                                      <p:tavLst>
                                        <p:tav tm="0">
                                          <p:val>
                                            <p:strVal val="#ppt_w+.3"/>
                                          </p:val>
                                        </p:tav>
                                        <p:tav tm="100000">
                                          <p:val>
                                            <p:strVal val="#ppt_w"/>
                                          </p:val>
                                        </p:tav>
                                      </p:tavLst>
                                    </p:anim>
                                    <p:anim calcmode="lin" valueType="num">
                                      <p:cBhvr>
                                        <p:cTn id="8" dur="1000" fill="hold"/>
                                        <p:tgtEl>
                                          <p:spTgt spid="2052"/>
                                        </p:tgtEl>
                                        <p:attrNameLst>
                                          <p:attrName>ppt_h</p:attrName>
                                        </p:attrNameLst>
                                      </p:cBhvr>
                                      <p:tavLst>
                                        <p:tav tm="0">
                                          <p:val>
                                            <p:strVal val="#ppt_h"/>
                                          </p:val>
                                        </p:tav>
                                        <p:tav tm="100000">
                                          <p:val>
                                            <p:strVal val="#ppt_h"/>
                                          </p:val>
                                        </p:tav>
                                      </p:tavLst>
                                    </p:anim>
                                    <p:animEffect transition="in" filter="fade">
                                      <p:cBhvr>
                                        <p:cTn id="9" dur="1000"/>
                                        <p:tgtEl>
                                          <p:spTgt spid="2052"/>
                                        </p:tgtEl>
                                      </p:cBhvr>
                                    </p:animEffect>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2000"/>
                                        <p:tgtEl>
                                          <p:spTgt spid="6"/>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2000"/>
                                        <p:tgtEl>
                                          <p:spTgt spid="8"/>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fade">
                                      <p:cBhvr>
                                        <p:cTn id="24" dur="2000"/>
                                        <p:tgtEl>
                                          <p:spTgt spid="7"/>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9"/>
                                        </p:tgtEl>
                                        <p:attrNameLst>
                                          <p:attrName>style.visibility</p:attrName>
                                        </p:attrNameLst>
                                      </p:cBhvr>
                                      <p:to>
                                        <p:strVal val="visible"/>
                                      </p:to>
                                    </p:set>
                                    <p:animEffect transition="in" filter="fade">
                                      <p:cBhvr>
                                        <p:cTn id="29"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2400" smtClean="0"/>
              <a:t>Wikipedia articles about U.S. Senators </a:t>
            </a:r>
            <a:br>
              <a:rPr lang="en-US" sz="2400" smtClean="0"/>
            </a:br>
            <a:r>
              <a:rPr lang="en-US" sz="2400" smtClean="0"/>
              <a:t>deliberately wrong nearly 7% of the time</a:t>
            </a:r>
            <a:endParaRPr lang="en-US" sz="2400"/>
          </a:p>
        </p:txBody>
      </p:sp>
      <p:sp>
        <p:nvSpPr>
          <p:cNvPr id="4" name="Slide Number Placeholder 3"/>
          <p:cNvSpPr>
            <a:spLocks noGrp="1"/>
          </p:cNvSpPr>
          <p:nvPr>
            <p:ph type="sldNum" sz="quarter" idx="12"/>
          </p:nvPr>
        </p:nvSpPr>
        <p:spPr/>
        <p:txBody>
          <a:bodyPr/>
          <a:lstStyle/>
          <a:p>
            <a:fld id="{75B881E7-2283-4A36-BBC8-F8191F81D2D8}" type="slidenum">
              <a:rPr lang="en-US" smtClean="0"/>
              <a:pPr/>
              <a:t>7</a:t>
            </a:fld>
            <a:endParaRPr lang="en-US"/>
          </a:p>
        </p:txBody>
      </p:sp>
      <p:sp>
        <p:nvSpPr>
          <p:cNvPr id="6" name="Footer Placeholder 5"/>
          <p:cNvSpPr>
            <a:spLocks noGrp="1"/>
          </p:cNvSpPr>
          <p:nvPr>
            <p:ph type="ftr" sz="quarter" idx="11"/>
          </p:nvPr>
        </p:nvSpPr>
        <p:spPr/>
        <p:txBody>
          <a:bodyPr/>
          <a:lstStyle/>
          <a:p>
            <a:r>
              <a:rPr lang="en-US" smtClean="0"/>
              <a:t>Some rights reserved, MyWikiBiz.com</a:t>
            </a:r>
            <a:endParaRPr lang="en-US"/>
          </a:p>
        </p:txBody>
      </p:sp>
      <p:pic>
        <p:nvPicPr>
          <p:cNvPr id="2050" name="Picture 2"/>
          <p:cNvPicPr>
            <a:picLocks noChangeAspect="1" noChangeArrowheads="1"/>
          </p:cNvPicPr>
          <p:nvPr/>
        </p:nvPicPr>
        <p:blipFill>
          <a:blip r:embed="rId2"/>
          <a:srcRect/>
          <a:stretch>
            <a:fillRect/>
          </a:stretch>
        </p:blipFill>
        <p:spPr bwMode="auto">
          <a:xfrm>
            <a:off x="3810000" y="2614550"/>
            <a:ext cx="5124449" cy="3670453"/>
          </a:xfrm>
          <a:prstGeom prst="rect">
            <a:avLst/>
          </a:prstGeom>
          <a:noFill/>
          <a:ln w="9525">
            <a:noFill/>
            <a:miter lim="800000"/>
            <a:headEnd/>
            <a:tailEnd/>
          </a:ln>
          <a:effectLst/>
        </p:spPr>
      </p:pic>
      <p:sp>
        <p:nvSpPr>
          <p:cNvPr id="7" name="TextBox 6"/>
          <p:cNvSpPr txBox="1"/>
          <p:nvPr/>
        </p:nvSpPr>
        <p:spPr>
          <a:xfrm>
            <a:off x="228600" y="2609849"/>
            <a:ext cx="3581400" cy="3816429"/>
          </a:xfrm>
          <a:prstGeom prst="rect">
            <a:avLst/>
          </a:prstGeom>
          <a:noFill/>
        </p:spPr>
        <p:txBody>
          <a:bodyPr wrap="square" rtlCol="0">
            <a:spAutoFit/>
          </a:bodyPr>
          <a:lstStyle/>
          <a:p>
            <a:r>
              <a:rPr lang="en-US" sz="1200" smtClean="0"/>
              <a:t>In all, the </a:t>
            </a:r>
            <a:r>
              <a:rPr lang="en-US" sz="1200" i="1" smtClean="0"/>
              <a:t>median</a:t>
            </a:r>
            <a:r>
              <a:rPr lang="en-US" sz="1200" smtClean="0"/>
              <a:t> duration of a damaged edit was 6 minutes, but the </a:t>
            </a:r>
            <a:r>
              <a:rPr lang="en-US" sz="1200" i="1" smtClean="0"/>
              <a:t>mean</a:t>
            </a:r>
            <a:r>
              <a:rPr lang="en-US" sz="1200" smtClean="0"/>
              <a:t> duration was 1,440 minutes (exactly 24 hours). These 100 articles were viewed approximately 12.8 million times in the fourth quarter of 2007.  Over 378,000 of those views could be considered “damaged”, yielding a 3.0% rate of damaged views. There were about 13.2 million article-minutes during the quarter, and over 901,000 of those article-minutes were in a damaged state  -- 6.8%. </a:t>
            </a:r>
          </a:p>
          <a:p>
            <a:endParaRPr lang="en-US" sz="1200" smtClean="0"/>
          </a:p>
          <a:p>
            <a:r>
              <a:rPr lang="en-US" sz="1000" smtClean="0"/>
              <a:t>For over 72 hours, the Wikipedia article about Senator John McCain said that he was "</a:t>
            </a:r>
            <a:r>
              <a:rPr lang="en-US" sz="1000" smtClean="0">
                <a:hlinkClick r:id="rId3" tooltip="http://en.wikipedia.org/w/index.php?title=John_McCain&amp;diff=166589769&amp;oldid=166526374"/>
              </a:rPr>
              <a:t>born in Florida in the then American-controlled Panama Canal Zone</a:t>
            </a:r>
            <a:r>
              <a:rPr lang="en-US" sz="1000" smtClean="0"/>
              <a:t>".  The page was viewed nearly </a:t>
            </a:r>
            <a:r>
              <a:rPr lang="en-US" sz="1000" b="1" smtClean="0"/>
              <a:t>93,800 times</a:t>
            </a:r>
            <a:r>
              <a:rPr lang="en-US" sz="1000" smtClean="0"/>
              <a:t> in this condition before it was corrected. </a:t>
            </a:r>
          </a:p>
          <a:p>
            <a:endParaRPr lang="en-US" sz="1000" smtClean="0"/>
          </a:p>
          <a:p>
            <a:r>
              <a:rPr lang="en-US" sz="1000" smtClean="0"/>
              <a:t>For more than </a:t>
            </a:r>
            <a:r>
              <a:rPr lang="en-US" sz="1000" b="1" smtClean="0"/>
              <a:t>46 days</a:t>
            </a:r>
            <a:r>
              <a:rPr lang="en-US" sz="1000" smtClean="0"/>
              <a:t>, the Wikipedia article about Senator Maria Cantwell said that she "</a:t>
            </a:r>
            <a:r>
              <a:rPr lang="en-US" sz="1000" smtClean="0">
                <a:hlinkClick r:id="rId4" tooltip="http://en.wikipedia.org/w/index.php?title=Maria_Cantwell&amp;diff=prev&amp;oldid=160400298"/>
              </a:rPr>
              <a:t>was voted most attractive United States Senator, among current and former members</a:t>
            </a:r>
            <a:r>
              <a:rPr lang="en-US" sz="1000" smtClean="0"/>
              <a:t>". The page was viewed over 7,800 times before it was corrected.</a:t>
            </a:r>
          </a:p>
        </p:txBody>
      </p:sp>
      <p:sp>
        <p:nvSpPr>
          <p:cNvPr id="8" name="TextBox 7"/>
          <p:cNvSpPr txBox="1"/>
          <p:nvPr/>
        </p:nvSpPr>
        <p:spPr>
          <a:xfrm>
            <a:off x="228600" y="1419225"/>
            <a:ext cx="8686800" cy="1200329"/>
          </a:xfrm>
          <a:prstGeom prst="rect">
            <a:avLst/>
          </a:prstGeom>
          <a:noFill/>
        </p:spPr>
        <p:txBody>
          <a:bodyPr wrap="square" rtlCol="0">
            <a:spAutoFit/>
          </a:bodyPr>
          <a:lstStyle/>
          <a:p>
            <a:r>
              <a:rPr lang="en-US" sz="1500" smtClean="0"/>
              <a:t>“</a:t>
            </a:r>
            <a:r>
              <a:rPr lang="en-US" sz="1500" i="1" smtClean="0"/>
              <a:t>Wikipedia Vandalism Study: U.S. Senate</a:t>
            </a:r>
            <a:r>
              <a:rPr lang="en-US" sz="1200" smtClean="0"/>
              <a:t>”; Gregory Kohs, et al; MyWikiBiz; </a:t>
            </a:r>
            <a:r>
              <a:rPr lang="en-US" sz="1200" smtClean="0">
                <a:hlinkClick r:id="rId5"/>
              </a:rPr>
              <a:t>June 2008</a:t>
            </a:r>
            <a:r>
              <a:rPr lang="en-US" sz="1200" smtClean="0"/>
              <a:t>.</a:t>
            </a:r>
          </a:p>
          <a:p>
            <a:endParaRPr lang="en-US" sz="800" smtClean="0"/>
          </a:p>
          <a:p>
            <a:r>
              <a:rPr lang="en-US" sz="1200" smtClean="0"/>
              <a:t>This study looked at one calendar quarter’s worth (4Q 2007) of edit data underlying the 100 Wikipedia articles about the (then) current United States Senators.  </a:t>
            </a:r>
            <a:r>
              <a:rPr lang="en-US" sz="1200" smtClean="0">
                <a:hlinkClick r:id="rId6" tooltip="http://spreadsheets.google.com/pub?key=psAWteTSyixEB98YcV-5VEw"/>
              </a:rPr>
              <a:t>What was found</a:t>
            </a:r>
            <a:r>
              <a:rPr lang="en-US" sz="1200" smtClean="0"/>
              <a:t> was discouraging.  While most vandalized edits were brief in duration and clearly juvenile in content, a substantial portion of edits were plainly intended to be hurtful and defamatory against the Senators -- and they lasted for not just minutes, but hours, days, even weeks at a time.</a:t>
            </a:r>
          </a:p>
        </p:txBody>
      </p:sp>
      <p:sp>
        <p:nvSpPr>
          <p:cNvPr id="9" name="TextBox 8"/>
          <p:cNvSpPr txBox="1"/>
          <p:nvPr/>
        </p:nvSpPr>
        <p:spPr>
          <a:xfrm>
            <a:off x="2286000" y="2209800"/>
            <a:ext cx="4724400" cy="1446550"/>
          </a:xfrm>
          <a:prstGeom prst="rect">
            <a:avLst/>
          </a:prstGeom>
          <a:solidFill>
            <a:srgbClr val="E1EBF7">
              <a:alpha val="90000"/>
            </a:srgbClr>
          </a:solidFill>
          <a:ln w="25400" cmpd="sng">
            <a:solidFill>
              <a:schemeClr val="tx2">
                <a:lumMod val="75000"/>
              </a:schemeClr>
            </a:solidFill>
          </a:ln>
        </p:spPr>
        <p:txBody>
          <a:bodyPr wrap="square" rtlCol="0">
            <a:spAutoFit/>
          </a:bodyPr>
          <a:lstStyle/>
          <a:p>
            <a:pPr algn="ctr"/>
            <a:endParaRPr lang="en-US" smtClean="0"/>
          </a:p>
          <a:p>
            <a:pPr algn="ctr"/>
            <a:r>
              <a:rPr lang="en-US" smtClean="0"/>
              <a:t>Very few of the 100 Senators’ biographies were given the semi-protection padlock  to prevent drive-by vandalism.</a:t>
            </a:r>
          </a:p>
          <a:p>
            <a:pPr algn="ctr"/>
            <a:endParaRPr lang="en-US" sz="1600" smtClean="0">
              <a:solidFill>
                <a:schemeClr val="accent2">
                  <a:lumMod val="75000"/>
                </a:schemeClr>
              </a:solidFill>
            </a:endParaRPr>
          </a:p>
        </p:txBody>
      </p:sp>
      <p:sp>
        <p:nvSpPr>
          <p:cNvPr id="10" name="TextBox 9"/>
          <p:cNvSpPr txBox="1"/>
          <p:nvPr/>
        </p:nvSpPr>
        <p:spPr>
          <a:xfrm>
            <a:off x="2286000" y="3733800"/>
            <a:ext cx="4724400" cy="1169551"/>
          </a:xfrm>
          <a:prstGeom prst="rect">
            <a:avLst/>
          </a:prstGeom>
          <a:solidFill>
            <a:srgbClr val="E1EBF7">
              <a:alpha val="90000"/>
            </a:srgbClr>
          </a:solidFill>
          <a:ln w="25400" cmpd="sng">
            <a:solidFill>
              <a:schemeClr val="tx2">
                <a:lumMod val="75000"/>
              </a:schemeClr>
            </a:solidFill>
          </a:ln>
        </p:spPr>
        <p:txBody>
          <a:bodyPr wrap="square" rtlCol="0">
            <a:spAutoFit/>
          </a:bodyPr>
          <a:lstStyle/>
          <a:p>
            <a:pPr algn="ctr"/>
            <a:endParaRPr lang="en-US" smtClean="0"/>
          </a:p>
          <a:p>
            <a:pPr algn="ctr"/>
            <a:r>
              <a:rPr lang="en-US" smtClean="0"/>
              <a:t>Jimmy Wales’ biography has enjoyed semi-protection on a continuous basis since 2007.</a:t>
            </a:r>
          </a:p>
          <a:p>
            <a:pPr algn="ctr"/>
            <a:endParaRPr lang="en-US" sz="1600" smtClean="0">
              <a:solidFill>
                <a:schemeClr val="accent2">
                  <a:lumMod val="75000"/>
                </a:schemeClr>
              </a:solidFill>
            </a:endParaRPr>
          </a:p>
        </p:txBody>
      </p:sp>
      <p:sp>
        <p:nvSpPr>
          <p:cNvPr id="11" name="Rectangle 10"/>
          <p:cNvSpPr/>
          <p:nvPr/>
        </p:nvSpPr>
        <p:spPr>
          <a:xfrm>
            <a:off x="5357750" y="3909950"/>
            <a:ext cx="1447800" cy="381000"/>
          </a:xfrm>
          <a:prstGeom prst="rect">
            <a:avLst/>
          </a:prstGeom>
          <a:noFill/>
          <a:ln w="22225">
            <a:solidFill>
              <a:srgbClr val="FF9900"/>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5357750" y="4311725"/>
            <a:ext cx="1447800" cy="295900"/>
          </a:xfrm>
          <a:prstGeom prst="rect">
            <a:avLst/>
          </a:prstGeom>
          <a:noFill/>
          <a:ln w="22225">
            <a:solidFill>
              <a:srgbClr val="FF0000"/>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Line Callout 2 12"/>
          <p:cNvSpPr/>
          <p:nvPr/>
        </p:nvSpPr>
        <p:spPr>
          <a:xfrm>
            <a:off x="5938650" y="1752600"/>
            <a:ext cx="3124200" cy="1828800"/>
          </a:xfrm>
          <a:prstGeom prst="borderCallout2">
            <a:avLst>
              <a:gd name="adj1" fmla="val 18750"/>
              <a:gd name="adj2" fmla="val -8333"/>
              <a:gd name="adj3" fmla="val 18750"/>
              <a:gd name="adj4" fmla="val -16667"/>
              <a:gd name="adj5" fmla="val 120682"/>
              <a:gd name="adj6" fmla="val -16018"/>
            </a:avLst>
          </a:prstGeom>
          <a:solidFill>
            <a:srgbClr val="FFC000"/>
          </a:solidFill>
          <a:ln w="22225">
            <a:solidFill>
              <a:schemeClr val="tx1"/>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mtClean="0">
                <a:solidFill>
                  <a:schemeClr val="tx1"/>
                </a:solidFill>
              </a:rPr>
              <a:t>Stevens attended Redondo Union High School, participating in kinky sex adventures.</a:t>
            </a:r>
          </a:p>
          <a:p>
            <a:endParaRPr lang="en-US" sz="1200" smtClean="0">
              <a:solidFill>
                <a:schemeClr val="tx1"/>
              </a:solidFill>
            </a:endParaRPr>
          </a:p>
          <a:p>
            <a:pPr algn="ctr"/>
            <a:r>
              <a:rPr lang="en-US" sz="1400" smtClean="0">
                <a:solidFill>
                  <a:srgbClr val="FF0000"/>
                </a:solidFill>
                <a:latin typeface="Arial Black" pitchFamily="34" charset="0"/>
              </a:rPr>
              <a:t>4 days, over 3,100 views</a:t>
            </a:r>
            <a:endParaRPr lang="en-US" sz="1400">
              <a:solidFill>
                <a:srgbClr val="FF0000"/>
              </a:solidFill>
              <a:latin typeface="Arial Black" pitchFamily="34" charset="0"/>
            </a:endParaRPr>
          </a:p>
        </p:txBody>
      </p:sp>
      <p:sp>
        <p:nvSpPr>
          <p:cNvPr id="14" name="Line Callout 2 13"/>
          <p:cNvSpPr/>
          <p:nvPr/>
        </p:nvSpPr>
        <p:spPr>
          <a:xfrm>
            <a:off x="5943600" y="4724400"/>
            <a:ext cx="3048000" cy="1524000"/>
          </a:xfrm>
          <a:prstGeom prst="borderCallout2">
            <a:avLst>
              <a:gd name="adj1" fmla="val 18750"/>
              <a:gd name="adj2" fmla="val -8333"/>
              <a:gd name="adj3" fmla="val 18750"/>
              <a:gd name="adj4" fmla="val -16667"/>
              <a:gd name="adj5" fmla="val -15682"/>
              <a:gd name="adj6" fmla="val -16838"/>
            </a:avLst>
          </a:prstGeom>
          <a:solidFill>
            <a:srgbClr val="FF8B8B"/>
          </a:solidFill>
          <a:ln w="22225">
            <a:solidFill>
              <a:schemeClr val="tx1"/>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mtClean="0">
                <a:solidFill>
                  <a:schemeClr val="tx1"/>
                </a:solidFill>
              </a:rPr>
              <a:t>Stevens attended Redondo Union High School, participating in kinky sex adventures with donkeys.</a:t>
            </a:r>
          </a:p>
          <a:p>
            <a:endParaRPr lang="en-US" sz="1200" smtClean="0">
              <a:solidFill>
                <a:schemeClr val="tx1"/>
              </a:solidFill>
            </a:endParaRPr>
          </a:p>
          <a:p>
            <a:pPr algn="ctr"/>
            <a:r>
              <a:rPr lang="en-US" sz="1400" smtClean="0">
                <a:solidFill>
                  <a:srgbClr val="FF0000"/>
                </a:solidFill>
                <a:latin typeface="Arial Black" pitchFamily="34" charset="0"/>
              </a:rPr>
              <a:t>2 more days, 850 more views</a:t>
            </a:r>
            <a:endParaRPr lang="en-US" sz="1400">
              <a:solidFill>
                <a:srgbClr val="FF0000"/>
              </a:solidFill>
              <a:latin typeface="Arial Black"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iterate type="wd">
                                    <p:tmPct val="10000"/>
                                  </p:iterate>
                                  <p:childTnLst>
                                    <p:set>
                                      <p:cBhvr>
                                        <p:cTn id="6" dur="1" fill="hold">
                                          <p:stCondLst>
                                            <p:cond delay="0"/>
                                          </p:stCondLst>
                                        </p:cTn>
                                        <p:tgtEl>
                                          <p:spTgt spid="8"/>
                                        </p:tgtEl>
                                        <p:attrNameLst>
                                          <p:attrName>style.visibility</p:attrName>
                                        </p:attrNameLst>
                                      </p:cBhvr>
                                      <p:to>
                                        <p:strVal val="visible"/>
                                      </p:to>
                                    </p:set>
                                    <p:animEffect transition="in" filter="fade">
                                      <p:cBhvr>
                                        <p:cTn id="7" dur="20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iterate type="wd">
                                    <p:tmPct val="10000"/>
                                  </p:iterate>
                                  <p:childTnLst>
                                    <p:set>
                                      <p:cBhvr>
                                        <p:cTn id="11" dur="1" fill="hold">
                                          <p:stCondLst>
                                            <p:cond delay="0"/>
                                          </p:stCondLst>
                                        </p:cTn>
                                        <p:tgtEl>
                                          <p:spTgt spid="7"/>
                                        </p:tgtEl>
                                        <p:attrNameLst>
                                          <p:attrName>style.visibility</p:attrName>
                                        </p:attrNameLst>
                                      </p:cBhvr>
                                      <p:to>
                                        <p:strVal val="visible"/>
                                      </p:to>
                                    </p:set>
                                    <p:animEffect transition="in" filter="fade">
                                      <p:cBhvr>
                                        <p:cTn id="12" dur="20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23" presetClass="entr" presetSubtype="16"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 calcmode="lin" valueType="num">
                                      <p:cBhvr>
                                        <p:cTn id="17" dur="500" fill="hold"/>
                                        <p:tgtEl>
                                          <p:spTgt spid="11"/>
                                        </p:tgtEl>
                                        <p:attrNameLst>
                                          <p:attrName>ppt_w</p:attrName>
                                        </p:attrNameLst>
                                      </p:cBhvr>
                                      <p:tavLst>
                                        <p:tav tm="0">
                                          <p:val>
                                            <p:fltVal val="0"/>
                                          </p:val>
                                        </p:tav>
                                        <p:tav tm="100000">
                                          <p:val>
                                            <p:strVal val="#ppt_w"/>
                                          </p:val>
                                        </p:tav>
                                      </p:tavLst>
                                    </p:anim>
                                    <p:anim calcmode="lin" valueType="num">
                                      <p:cBhvr>
                                        <p:cTn id="18" dur="500" fill="hold"/>
                                        <p:tgtEl>
                                          <p:spTgt spid="11"/>
                                        </p:tgtEl>
                                        <p:attrNameLst>
                                          <p:attrName>ppt_h</p:attrName>
                                        </p:attrNameLst>
                                      </p:cBhvr>
                                      <p:tavLst>
                                        <p:tav tm="0">
                                          <p:val>
                                            <p:fltVal val="0"/>
                                          </p:val>
                                        </p:tav>
                                        <p:tav tm="100000">
                                          <p:val>
                                            <p:strVal val="#ppt_h"/>
                                          </p:val>
                                        </p:tav>
                                      </p:tavLst>
                                    </p:anim>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fade">
                                      <p:cBhvr>
                                        <p:cTn id="23" dur="2000"/>
                                        <p:tgtEl>
                                          <p:spTgt spid="13"/>
                                        </p:tgtEl>
                                      </p:cBhvr>
                                    </p:animEffect>
                                  </p:childTnLst>
                                </p:cTn>
                              </p:par>
                            </p:childTnLst>
                          </p:cTn>
                        </p:par>
                      </p:childTnLst>
                    </p:cTn>
                  </p:par>
                  <p:par>
                    <p:cTn id="24" fill="hold">
                      <p:stCondLst>
                        <p:cond delay="indefinite"/>
                      </p:stCondLst>
                      <p:childTnLst>
                        <p:par>
                          <p:cTn id="25" fill="hold">
                            <p:stCondLst>
                              <p:cond delay="0"/>
                            </p:stCondLst>
                            <p:childTnLst>
                              <p:par>
                                <p:cTn id="26" presetID="23" presetClass="entr" presetSubtype="16" fill="hold" grpId="0" nodeType="clickEffect">
                                  <p:stCondLst>
                                    <p:cond delay="0"/>
                                  </p:stCondLst>
                                  <p:childTnLst>
                                    <p:set>
                                      <p:cBhvr>
                                        <p:cTn id="27" dur="1" fill="hold">
                                          <p:stCondLst>
                                            <p:cond delay="0"/>
                                          </p:stCondLst>
                                        </p:cTn>
                                        <p:tgtEl>
                                          <p:spTgt spid="12"/>
                                        </p:tgtEl>
                                        <p:attrNameLst>
                                          <p:attrName>style.visibility</p:attrName>
                                        </p:attrNameLst>
                                      </p:cBhvr>
                                      <p:to>
                                        <p:strVal val="visible"/>
                                      </p:to>
                                    </p:set>
                                    <p:anim calcmode="lin" valueType="num">
                                      <p:cBhvr>
                                        <p:cTn id="28" dur="500" fill="hold"/>
                                        <p:tgtEl>
                                          <p:spTgt spid="12"/>
                                        </p:tgtEl>
                                        <p:attrNameLst>
                                          <p:attrName>ppt_w</p:attrName>
                                        </p:attrNameLst>
                                      </p:cBhvr>
                                      <p:tavLst>
                                        <p:tav tm="0">
                                          <p:val>
                                            <p:fltVal val="0"/>
                                          </p:val>
                                        </p:tav>
                                        <p:tav tm="100000">
                                          <p:val>
                                            <p:strVal val="#ppt_w"/>
                                          </p:val>
                                        </p:tav>
                                      </p:tavLst>
                                    </p:anim>
                                    <p:anim calcmode="lin" valueType="num">
                                      <p:cBhvr>
                                        <p:cTn id="29" dur="500" fill="hold"/>
                                        <p:tgtEl>
                                          <p:spTgt spid="12"/>
                                        </p:tgtEl>
                                        <p:attrNameLst>
                                          <p:attrName>ppt_h</p:attrName>
                                        </p:attrNameLst>
                                      </p:cBhvr>
                                      <p:tavLst>
                                        <p:tav tm="0">
                                          <p:val>
                                            <p:fltVal val="0"/>
                                          </p:val>
                                        </p:tav>
                                        <p:tav tm="100000">
                                          <p:val>
                                            <p:strVal val="#ppt_h"/>
                                          </p:val>
                                        </p:tav>
                                      </p:tavLst>
                                    </p:anim>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grpId="0" nodeType="click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fade">
                                      <p:cBhvr>
                                        <p:cTn id="34" dur="2000"/>
                                        <p:tgtEl>
                                          <p:spTgt spid="14"/>
                                        </p:tgtEl>
                                      </p:cBhvr>
                                    </p:animEffect>
                                  </p:childTnLst>
                                </p:cTn>
                              </p:par>
                            </p:childTnLst>
                          </p:cTn>
                        </p:par>
                      </p:childTnLst>
                    </p:cTn>
                  </p:par>
                  <p:par>
                    <p:cTn id="35" fill="hold">
                      <p:stCondLst>
                        <p:cond delay="indefinite"/>
                      </p:stCondLst>
                      <p:childTnLst>
                        <p:par>
                          <p:cTn id="36" fill="hold">
                            <p:stCondLst>
                              <p:cond delay="0"/>
                            </p:stCondLst>
                            <p:childTnLst>
                              <p:par>
                                <p:cTn id="37" presetID="53" presetClass="exit" presetSubtype="0" fill="hold" grpId="1" nodeType="clickEffect">
                                  <p:stCondLst>
                                    <p:cond delay="0"/>
                                  </p:stCondLst>
                                  <p:childTnLst>
                                    <p:anim calcmode="lin" valueType="num">
                                      <p:cBhvr>
                                        <p:cTn id="38" dur="3000"/>
                                        <p:tgtEl>
                                          <p:spTgt spid="13"/>
                                        </p:tgtEl>
                                        <p:attrNameLst>
                                          <p:attrName>ppt_w</p:attrName>
                                        </p:attrNameLst>
                                      </p:cBhvr>
                                      <p:tavLst>
                                        <p:tav tm="0">
                                          <p:val>
                                            <p:strVal val="ppt_w"/>
                                          </p:val>
                                        </p:tav>
                                        <p:tav tm="100000">
                                          <p:val>
                                            <p:fltVal val="0"/>
                                          </p:val>
                                        </p:tav>
                                      </p:tavLst>
                                    </p:anim>
                                    <p:anim calcmode="lin" valueType="num">
                                      <p:cBhvr>
                                        <p:cTn id="39" dur="3000"/>
                                        <p:tgtEl>
                                          <p:spTgt spid="13"/>
                                        </p:tgtEl>
                                        <p:attrNameLst>
                                          <p:attrName>ppt_h</p:attrName>
                                        </p:attrNameLst>
                                      </p:cBhvr>
                                      <p:tavLst>
                                        <p:tav tm="0">
                                          <p:val>
                                            <p:strVal val="ppt_h"/>
                                          </p:val>
                                        </p:tav>
                                        <p:tav tm="100000">
                                          <p:val>
                                            <p:fltVal val="0"/>
                                          </p:val>
                                        </p:tav>
                                      </p:tavLst>
                                    </p:anim>
                                    <p:animEffect transition="out" filter="fade">
                                      <p:cBhvr>
                                        <p:cTn id="40" dur="3000"/>
                                        <p:tgtEl>
                                          <p:spTgt spid="13"/>
                                        </p:tgtEl>
                                      </p:cBhvr>
                                    </p:animEffect>
                                    <p:set>
                                      <p:cBhvr>
                                        <p:cTn id="41" dur="1" fill="hold">
                                          <p:stCondLst>
                                            <p:cond delay="2999"/>
                                          </p:stCondLst>
                                        </p:cTn>
                                        <p:tgtEl>
                                          <p:spTgt spid="13"/>
                                        </p:tgtEl>
                                        <p:attrNameLst>
                                          <p:attrName>style.visibility</p:attrName>
                                        </p:attrNameLst>
                                      </p:cBhvr>
                                      <p:to>
                                        <p:strVal val="hidden"/>
                                      </p:to>
                                    </p:set>
                                  </p:childTnLst>
                                </p:cTn>
                              </p:par>
                              <p:par>
                                <p:cTn id="42" presetID="53" presetClass="exit" presetSubtype="0" fill="hold" grpId="1" nodeType="withEffect">
                                  <p:stCondLst>
                                    <p:cond delay="0"/>
                                  </p:stCondLst>
                                  <p:childTnLst>
                                    <p:anim calcmode="lin" valueType="num">
                                      <p:cBhvr>
                                        <p:cTn id="43" dur="3000"/>
                                        <p:tgtEl>
                                          <p:spTgt spid="11"/>
                                        </p:tgtEl>
                                        <p:attrNameLst>
                                          <p:attrName>ppt_w</p:attrName>
                                        </p:attrNameLst>
                                      </p:cBhvr>
                                      <p:tavLst>
                                        <p:tav tm="0">
                                          <p:val>
                                            <p:strVal val="ppt_w"/>
                                          </p:val>
                                        </p:tav>
                                        <p:tav tm="100000">
                                          <p:val>
                                            <p:fltVal val="0"/>
                                          </p:val>
                                        </p:tav>
                                      </p:tavLst>
                                    </p:anim>
                                    <p:anim calcmode="lin" valueType="num">
                                      <p:cBhvr>
                                        <p:cTn id="44" dur="3000"/>
                                        <p:tgtEl>
                                          <p:spTgt spid="11"/>
                                        </p:tgtEl>
                                        <p:attrNameLst>
                                          <p:attrName>ppt_h</p:attrName>
                                        </p:attrNameLst>
                                      </p:cBhvr>
                                      <p:tavLst>
                                        <p:tav tm="0">
                                          <p:val>
                                            <p:strVal val="ppt_h"/>
                                          </p:val>
                                        </p:tav>
                                        <p:tav tm="100000">
                                          <p:val>
                                            <p:fltVal val="0"/>
                                          </p:val>
                                        </p:tav>
                                      </p:tavLst>
                                    </p:anim>
                                    <p:animEffect transition="out" filter="fade">
                                      <p:cBhvr>
                                        <p:cTn id="45" dur="3000"/>
                                        <p:tgtEl>
                                          <p:spTgt spid="11"/>
                                        </p:tgtEl>
                                      </p:cBhvr>
                                    </p:animEffect>
                                    <p:set>
                                      <p:cBhvr>
                                        <p:cTn id="46" dur="1" fill="hold">
                                          <p:stCondLst>
                                            <p:cond delay="2999"/>
                                          </p:stCondLst>
                                        </p:cTn>
                                        <p:tgtEl>
                                          <p:spTgt spid="11"/>
                                        </p:tgtEl>
                                        <p:attrNameLst>
                                          <p:attrName>style.visibility</p:attrName>
                                        </p:attrNameLst>
                                      </p:cBhvr>
                                      <p:to>
                                        <p:strVal val="hidden"/>
                                      </p:to>
                                    </p:set>
                                  </p:childTnLst>
                                </p:cTn>
                              </p:par>
                              <p:par>
                                <p:cTn id="47" presetID="53" presetClass="exit" presetSubtype="0" fill="hold" grpId="1" nodeType="withEffect">
                                  <p:stCondLst>
                                    <p:cond delay="0"/>
                                  </p:stCondLst>
                                  <p:childTnLst>
                                    <p:anim calcmode="lin" valueType="num">
                                      <p:cBhvr>
                                        <p:cTn id="48" dur="3000"/>
                                        <p:tgtEl>
                                          <p:spTgt spid="12"/>
                                        </p:tgtEl>
                                        <p:attrNameLst>
                                          <p:attrName>ppt_w</p:attrName>
                                        </p:attrNameLst>
                                      </p:cBhvr>
                                      <p:tavLst>
                                        <p:tav tm="0">
                                          <p:val>
                                            <p:strVal val="ppt_w"/>
                                          </p:val>
                                        </p:tav>
                                        <p:tav tm="100000">
                                          <p:val>
                                            <p:fltVal val="0"/>
                                          </p:val>
                                        </p:tav>
                                      </p:tavLst>
                                    </p:anim>
                                    <p:anim calcmode="lin" valueType="num">
                                      <p:cBhvr>
                                        <p:cTn id="49" dur="3000"/>
                                        <p:tgtEl>
                                          <p:spTgt spid="12"/>
                                        </p:tgtEl>
                                        <p:attrNameLst>
                                          <p:attrName>ppt_h</p:attrName>
                                        </p:attrNameLst>
                                      </p:cBhvr>
                                      <p:tavLst>
                                        <p:tav tm="0">
                                          <p:val>
                                            <p:strVal val="ppt_h"/>
                                          </p:val>
                                        </p:tav>
                                        <p:tav tm="100000">
                                          <p:val>
                                            <p:fltVal val="0"/>
                                          </p:val>
                                        </p:tav>
                                      </p:tavLst>
                                    </p:anim>
                                    <p:animEffect transition="out" filter="fade">
                                      <p:cBhvr>
                                        <p:cTn id="50" dur="3000"/>
                                        <p:tgtEl>
                                          <p:spTgt spid="12"/>
                                        </p:tgtEl>
                                      </p:cBhvr>
                                    </p:animEffect>
                                    <p:set>
                                      <p:cBhvr>
                                        <p:cTn id="51" dur="1" fill="hold">
                                          <p:stCondLst>
                                            <p:cond delay="2999"/>
                                          </p:stCondLst>
                                        </p:cTn>
                                        <p:tgtEl>
                                          <p:spTgt spid="12"/>
                                        </p:tgtEl>
                                        <p:attrNameLst>
                                          <p:attrName>style.visibility</p:attrName>
                                        </p:attrNameLst>
                                      </p:cBhvr>
                                      <p:to>
                                        <p:strVal val="hidden"/>
                                      </p:to>
                                    </p:set>
                                  </p:childTnLst>
                                </p:cTn>
                              </p:par>
                              <p:par>
                                <p:cTn id="52" presetID="53" presetClass="exit" presetSubtype="0" fill="hold" grpId="1" nodeType="withEffect">
                                  <p:stCondLst>
                                    <p:cond delay="0"/>
                                  </p:stCondLst>
                                  <p:childTnLst>
                                    <p:anim calcmode="lin" valueType="num">
                                      <p:cBhvr>
                                        <p:cTn id="53" dur="3000"/>
                                        <p:tgtEl>
                                          <p:spTgt spid="14"/>
                                        </p:tgtEl>
                                        <p:attrNameLst>
                                          <p:attrName>ppt_w</p:attrName>
                                        </p:attrNameLst>
                                      </p:cBhvr>
                                      <p:tavLst>
                                        <p:tav tm="0">
                                          <p:val>
                                            <p:strVal val="ppt_w"/>
                                          </p:val>
                                        </p:tav>
                                        <p:tav tm="100000">
                                          <p:val>
                                            <p:fltVal val="0"/>
                                          </p:val>
                                        </p:tav>
                                      </p:tavLst>
                                    </p:anim>
                                    <p:anim calcmode="lin" valueType="num">
                                      <p:cBhvr>
                                        <p:cTn id="54" dur="3000"/>
                                        <p:tgtEl>
                                          <p:spTgt spid="14"/>
                                        </p:tgtEl>
                                        <p:attrNameLst>
                                          <p:attrName>ppt_h</p:attrName>
                                        </p:attrNameLst>
                                      </p:cBhvr>
                                      <p:tavLst>
                                        <p:tav tm="0">
                                          <p:val>
                                            <p:strVal val="ppt_h"/>
                                          </p:val>
                                        </p:tav>
                                        <p:tav tm="100000">
                                          <p:val>
                                            <p:fltVal val="0"/>
                                          </p:val>
                                        </p:tav>
                                      </p:tavLst>
                                    </p:anim>
                                    <p:animEffect transition="out" filter="fade">
                                      <p:cBhvr>
                                        <p:cTn id="55" dur="3000"/>
                                        <p:tgtEl>
                                          <p:spTgt spid="14"/>
                                        </p:tgtEl>
                                      </p:cBhvr>
                                    </p:animEffect>
                                    <p:set>
                                      <p:cBhvr>
                                        <p:cTn id="56" dur="1" fill="hold">
                                          <p:stCondLst>
                                            <p:cond delay="2999"/>
                                          </p:stCondLst>
                                        </p:cTn>
                                        <p:tgtEl>
                                          <p:spTgt spid="14"/>
                                        </p:tgtEl>
                                        <p:attrNameLst>
                                          <p:attrName>style.visibility</p:attrName>
                                        </p:attrNameLst>
                                      </p:cBhvr>
                                      <p:to>
                                        <p:strVal val="hidden"/>
                                      </p:to>
                                    </p:set>
                                  </p:childTnLst>
                                </p:cTn>
                              </p:par>
                            </p:childTnLst>
                          </p:cTn>
                        </p:par>
                      </p:childTnLst>
                    </p:cTn>
                  </p:par>
                  <p:par>
                    <p:cTn id="57" fill="hold">
                      <p:stCondLst>
                        <p:cond delay="indefinite"/>
                      </p:stCondLst>
                      <p:childTnLst>
                        <p:par>
                          <p:cTn id="58" fill="hold">
                            <p:stCondLst>
                              <p:cond delay="0"/>
                            </p:stCondLst>
                            <p:childTnLst>
                              <p:par>
                                <p:cTn id="59" presetID="5" presetClass="entr" presetSubtype="10" fill="hold" grpId="0" nodeType="clickEffect">
                                  <p:stCondLst>
                                    <p:cond delay="0"/>
                                  </p:stCondLst>
                                  <p:childTnLst>
                                    <p:set>
                                      <p:cBhvr>
                                        <p:cTn id="60" dur="1" fill="hold">
                                          <p:stCondLst>
                                            <p:cond delay="0"/>
                                          </p:stCondLst>
                                        </p:cTn>
                                        <p:tgtEl>
                                          <p:spTgt spid="9"/>
                                        </p:tgtEl>
                                        <p:attrNameLst>
                                          <p:attrName>style.visibility</p:attrName>
                                        </p:attrNameLst>
                                      </p:cBhvr>
                                      <p:to>
                                        <p:strVal val="visible"/>
                                      </p:to>
                                    </p:set>
                                    <p:animEffect transition="in" filter="checkerboard(across)">
                                      <p:cBhvr>
                                        <p:cTn id="61" dur="500"/>
                                        <p:tgtEl>
                                          <p:spTgt spid="9"/>
                                        </p:tgtEl>
                                      </p:cBhvr>
                                    </p:animEffect>
                                  </p:childTnLst>
                                </p:cTn>
                              </p:par>
                            </p:childTnLst>
                          </p:cTn>
                        </p:par>
                      </p:childTnLst>
                    </p:cTn>
                  </p:par>
                  <p:par>
                    <p:cTn id="62" fill="hold">
                      <p:stCondLst>
                        <p:cond delay="indefinite"/>
                      </p:stCondLst>
                      <p:childTnLst>
                        <p:par>
                          <p:cTn id="63" fill="hold">
                            <p:stCondLst>
                              <p:cond delay="0"/>
                            </p:stCondLst>
                            <p:childTnLst>
                              <p:par>
                                <p:cTn id="64" presetID="5" presetClass="entr" presetSubtype="10" fill="hold" grpId="0" nodeType="clickEffect">
                                  <p:stCondLst>
                                    <p:cond delay="0"/>
                                  </p:stCondLst>
                                  <p:childTnLst>
                                    <p:set>
                                      <p:cBhvr>
                                        <p:cTn id="65" dur="1" fill="hold">
                                          <p:stCondLst>
                                            <p:cond delay="0"/>
                                          </p:stCondLst>
                                        </p:cTn>
                                        <p:tgtEl>
                                          <p:spTgt spid="10"/>
                                        </p:tgtEl>
                                        <p:attrNameLst>
                                          <p:attrName>style.visibility</p:attrName>
                                        </p:attrNameLst>
                                      </p:cBhvr>
                                      <p:to>
                                        <p:strVal val="visible"/>
                                      </p:to>
                                    </p:set>
                                    <p:animEffect transition="in" filter="checkerboard(across)">
                                      <p:cBhvr>
                                        <p:cTn id="66"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animBg="1"/>
      <p:bldP spid="10" grpId="0" animBg="1"/>
      <p:bldP spid="11" grpId="0" animBg="1"/>
      <p:bldP spid="11" grpId="1" animBg="1"/>
      <p:bldP spid="12" grpId="0" animBg="1"/>
      <p:bldP spid="12" grpId="1" animBg="1"/>
      <p:bldP spid="13" grpId="0" animBg="1"/>
      <p:bldP spid="13" grpId="1" animBg="1"/>
      <p:bldP spid="14" grpId="0" animBg="1"/>
      <p:bldP spid="14" grpId="1"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Who trusts Wikipedia?  Who copies from it?</a:t>
            </a:r>
            <a:endParaRPr lang="en-US"/>
          </a:p>
        </p:txBody>
      </p:sp>
      <p:sp>
        <p:nvSpPr>
          <p:cNvPr id="3" name="Footer Placeholder 2"/>
          <p:cNvSpPr>
            <a:spLocks noGrp="1"/>
          </p:cNvSpPr>
          <p:nvPr>
            <p:ph type="ftr" sz="quarter" idx="11"/>
          </p:nvPr>
        </p:nvSpPr>
        <p:spPr/>
        <p:txBody>
          <a:bodyPr/>
          <a:lstStyle/>
          <a:p>
            <a:r>
              <a:rPr lang="en-US" smtClean="0"/>
              <a:t>Some rights reserved, MyWikiBiz.com</a:t>
            </a:r>
            <a:endParaRPr lang="en-US"/>
          </a:p>
        </p:txBody>
      </p:sp>
      <p:sp>
        <p:nvSpPr>
          <p:cNvPr id="4" name="Slide Number Placeholder 3"/>
          <p:cNvSpPr>
            <a:spLocks noGrp="1"/>
          </p:cNvSpPr>
          <p:nvPr>
            <p:ph type="sldNum" sz="quarter" idx="12"/>
          </p:nvPr>
        </p:nvSpPr>
        <p:spPr/>
        <p:txBody>
          <a:bodyPr/>
          <a:lstStyle/>
          <a:p>
            <a:fld id="{75B881E7-2283-4A36-BBC8-F8191F81D2D8}" type="slidenum">
              <a:rPr lang="en-US" smtClean="0"/>
              <a:pPr/>
              <a:t>8</a:t>
            </a:fld>
            <a:endParaRPr lang="en-US"/>
          </a:p>
        </p:txBody>
      </p:sp>
      <p:pic>
        <p:nvPicPr>
          <p:cNvPr id="1026" name="Picture 2"/>
          <p:cNvPicPr>
            <a:picLocks noChangeAspect="1" noChangeArrowheads="1"/>
          </p:cNvPicPr>
          <p:nvPr/>
        </p:nvPicPr>
        <p:blipFill>
          <a:blip r:embed="rId2"/>
          <a:srcRect/>
          <a:stretch>
            <a:fillRect/>
          </a:stretch>
        </p:blipFill>
        <p:spPr bwMode="auto">
          <a:xfrm>
            <a:off x="1905000" y="1611782"/>
            <a:ext cx="5738388" cy="4636618"/>
          </a:xfrm>
          <a:prstGeom prst="rect">
            <a:avLst/>
          </a:prstGeom>
          <a:noFill/>
          <a:ln w="22225">
            <a:solidFill>
              <a:schemeClr val="tx2"/>
            </a:solidFill>
            <a:miter lim="800000"/>
            <a:headEnd/>
            <a:tailEnd/>
          </a:ln>
          <a:effectLst/>
        </p:spPr>
      </p:pic>
      <p:pic>
        <p:nvPicPr>
          <p:cNvPr id="1027" name="Picture 3"/>
          <p:cNvPicPr>
            <a:picLocks noChangeAspect="1" noChangeArrowheads="1"/>
          </p:cNvPicPr>
          <p:nvPr/>
        </p:nvPicPr>
        <p:blipFill>
          <a:blip r:embed="rId3"/>
          <a:srcRect/>
          <a:stretch>
            <a:fillRect/>
          </a:stretch>
        </p:blipFill>
        <p:spPr bwMode="auto">
          <a:xfrm rot="21199083">
            <a:off x="1143000" y="1752600"/>
            <a:ext cx="7077521" cy="4291012"/>
          </a:xfrm>
          <a:prstGeom prst="rect">
            <a:avLst/>
          </a:prstGeom>
          <a:noFill/>
          <a:ln w="22225">
            <a:solidFill>
              <a:schemeClr val="accent1">
                <a:lumMod val="75000"/>
              </a:schemeClr>
            </a:solidFill>
            <a:miter lim="800000"/>
            <a:headEnd/>
            <a:tailEnd/>
          </a:ln>
          <a:effectLst/>
        </p:spPr>
      </p:pic>
      <p:pic>
        <p:nvPicPr>
          <p:cNvPr id="1028" name="Picture 4"/>
          <p:cNvPicPr>
            <a:picLocks noChangeAspect="1" noChangeArrowheads="1"/>
          </p:cNvPicPr>
          <p:nvPr/>
        </p:nvPicPr>
        <p:blipFill>
          <a:blip r:embed="rId4"/>
          <a:srcRect/>
          <a:stretch>
            <a:fillRect/>
          </a:stretch>
        </p:blipFill>
        <p:spPr bwMode="auto">
          <a:xfrm rot="310483">
            <a:off x="1993377" y="1662415"/>
            <a:ext cx="4924425" cy="4671705"/>
          </a:xfrm>
          <a:prstGeom prst="rect">
            <a:avLst/>
          </a:prstGeom>
          <a:noFill/>
          <a:ln w="22225">
            <a:solidFill>
              <a:srgbClr val="009900"/>
            </a:solidFill>
            <a:miter lim="800000"/>
            <a:headEnd/>
            <a:tailEnd/>
          </a:ln>
          <a:effectLst/>
        </p:spPr>
      </p:pic>
      <p:pic>
        <p:nvPicPr>
          <p:cNvPr id="1029" name="Picture 5"/>
          <p:cNvPicPr>
            <a:picLocks noChangeAspect="1" noChangeArrowheads="1"/>
          </p:cNvPicPr>
          <p:nvPr/>
        </p:nvPicPr>
        <p:blipFill>
          <a:blip r:embed="rId5"/>
          <a:srcRect/>
          <a:stretch>
            <a:fillRect/>
          </a:stretch>
        </p:blipFill>
        <p:spPr bwMode="auto">
          <a:xfrm>
            <a:off x="381000" y="1981200"/>
            <a:ext cx="8505825" cy="3114675"/>
          </a:xfrm>
          <a:prstGeom prst="rect">
            <a:avLst/>
          </a:prstGeom>
          <a:noFill/>
          <a:ln w="22225">
            <a:solidFill>
              <a:srgbClr val="0000FF"/>
            </a:solidFill>
            <a:miter lim="800000"/>
            <a:headEnd/>
            <a:tailEnd/>
          </a:ln>
          <a:effectLst/>
        </p:spPr>
      </p:pic>
      <p:pic>
        <p:nvPicPr>
          <p:cNvPr id="1030" name="Picture 6"/>
          <p:cNvPicPr>
            <a:picLocks noChangeAspect="1" noChangeArrowheads="1"/>
          </p:cNvPicPr>
          <p:nvPr/>
        </p:nvPicPr>
        <p:blipFill>
          <a:blip r:embed="rId6"/>
          <a:srcRect/>
          <a:stretch>
            <a:fillRect/>
          </a:stretch>
        </p:blipFill>
        <p:spPr bwMode="auto">
          <a:xfrm rot="21174426">
            <a:off x="2033117" y="1597604"/>
            <a:ext cx="5181140" cy="4823504"/>
          </a:xfrm>
          <a:prstGeom prst="rect">
            <a:avLst/>
          </a:prstGeom>
          <a:noFill/>
          <a:ln w="22225">
            <a:solidFill>
              <a:srgbClr val="FFC000"/>
            </a:solidFill>
            <a:miter lim="800000"/>
            <a:headEnd/>
            <a:tailEnd/>
          </a:ln>
          <a:effectLst/>
        </p:spPr>
      </p:pic>
      <p:pic>
        <p:nvPicPr>
          <p:cNvPr id="1031" name="Picture 7"/>
          <p:cNvPicPr>
            <a:picLocks noChangeAspect="1" noChangeArrowheads="1"/>
          </p:cNvPicPr>
          <p:nvPr/>
        </p:nvPicPr>
        <p:blipFill>
          <a:blip r:embed="rId7"/>
          <a:srcRect/>
          <a:stretch>
            <a:fillRect/>
          </a:stretch>
        </p:blipFill>
        <p:spPr bwMode="auto">
          <a:xfrm rot="338341">
            <a:off x="990600" y="1676400"/>
            <a:ext cx="6913296" cy="3971925"/>
          </a:xfrm>
          <a:prstGeom prst="rect">
            <a:avLst/>
          </a:prstGeom>
          <a:noFill/>
          <a:ln w="22225">
            <a:solidFill>
              <a:srgbClr val="7030A0"/>
            </a:solidFill>
            <a:miter lim="800000"/>
            <a:headEnd/>
            <a:tailEnd/>
          </a:ln>
          <a:effectLst/>
        </p:spPr>
      </p:pic>
      <p:pic>
        <p:nvPicPr>
          <p:cNvPr id="1032" name="Picture 8"/>
          <p:cNvPicPr>
            <a:picLocks noChangeAspect="1" noChangeArrowheads="1"/>
          </p:cNvPicPr>
          <p:nvPr/>
        </p:nvPicPr>
        <p:blipFill>
          <a:blip r:embed="rId8"/>
          <a:srcRect/>
          <a:stretch>
            <a:fillRect/>
          </a:stretch>
        </p:blipFill>
        <p:spPr bwMode="auto">
          <a:xfrm>
            <a:off x="1905000" y="1524000"/>
            <a:ext cx="5343524" cy="5103466"/>
          </a:xfrm>
          <a:prstGeom prst="rect">
            <a:avLst/>
          </a:prstGeom>
          <a:noFill/>
          <a:ln w="22225">
            <a:solidFill>
              <a:srgbClr val="FF0000"/>
            </a:solidFill>
            <a:miter lim="800000"/>
            <a:headEnd/>
            <a:tailEnd/>
          </a:ln>
          <a:effectLst/>
        </p:spPr>
      </p:pic>
      <p:pic>
        <p:nvPicPr>
          <p:cNvPr id="1033" name="Picture 9"/>
          <p:cNvPicPr>
            <a:picLocks noChangeAspect="1" noChangeArrowheads="1"/>
          </p:cNvPicPr>
          <p:nvPr/>
        </p:nvPicPr>
        <p:blipFill>
          <a:blip r:embed="rId9"/>
          <a:srcRect/>
          <a:stretch>
            <a:fillRect/>
          </a:stretch>
        </p:blipFill>
        <p:spPr bwMode="auto">
          <a:xfrm rot="21335817">
            <a:off x="1495300" y="1643875"/>
            <a:ext cx="6229350" cy="4905375"/>
          </a:xfrm>
          <a:prstGeom prst="rect">
            <a:avLst/>
          </a:prstGeom>
          <a:noFill/>
          <a:ln w="22225">
            <a:solidFill>
              <a:srgbClr val="92D050"/>
            </a:solidFill>
            <a:miter lim="800000"/>
            <a:headEnd/>
            <a:tailEnd/>
          </a:ln>
          <a:effectLst/>
        </p:spPr>
      </p:pic>
      <p:pic>
        <p:nvPicPr>
          <p:cNvPr id="6" name="Picture 3"/>
          <p:cNvPicPr>
            <a:picLocks noChangeAspect="1" noChangeArrowheads="1"/>
          </p:cNvPicPr>
          <p:nvPr/>
        </p:nvPicPr>
        <p:blipFill>
          <a:blip r:embed="rId10"/>
          <a:srcRect/>
          <a:stretch>
            <a:fillRect/>
          </a:stretch>
        </p:blipFill>
        <p:spPr bwMode="auto">
          <a:xfrm rot="153645">
            <a:off x="1066800" y="1676400"/>
            <a:ext cx="6943725" cy="4152900"/>
          </a:xfrm>
          <a:prstGeom prst="rect">
            <a:avLst/>
          </a:prstGeom>
          <a:noFill/>
          <a:ln w="22225">
            <a:solidFill>
              <a:schemeClr val="accent2">
                <a:lumMod val="60000"/>
                <a:lumOff val="40000"/>
              </a:schemeClr>
            </a:solidFill>
            <a:miter lim="800000"/>
            <a:headEnd/>
            <a:tailEnd/>
          </a:ln>
          <a:effectLst/>
        </p:spPr>
      </p:pic>
      <p:grpSp>
        <p:nvGrpSpPr>
          <p:cNvPr id="16" name="Group 15"/>
          <p:cNvGrpSpPr/>
          <p:nvPr/>
        </p:nvGrpSpPr>
        <p:grpSpPr>
          <a:xfrm rot="21444873">
            <a:off x="2209800" y="1676400"/>
            <a:ext cx="4581525" cy="4495800"/>
            <a:chOff x="2209800" y="1676400"/>
            <a:chExt cx="4581525" cy="4495800"/>
          </a:xfrm>
        </p:grpSpPr>
        <p:pic>
          <p:nvPicPr>
            <p:cNvPr id="5" name="Picture 2"/>
            <p:cNvPicPr>
              <a:picLocks noChangeAspect="1" noChangeArrowheads="1"/>
            </p:cNvPicPr>
            <p:nvPr/>
          </p:nvPicPr>
          <p:blipFill>
            <a:blip r:embed="rId11"/>
            <a:srcRect/>
            <a:stretch>
              <a:fillRect/>
            </a:stretch>
          </p:blipFill>
          <p:spPr bwMode="auto">
            <a:xfrm>
              <a:off x="2209800" y="1676400"/>
              <a:ext cx="4581525" cy="4495800"/>
            </a:xfrm>
            <a:prstGeom prst="rect">
              <a:avLst/>
            </a:prstGeom>
            <a:noFill/>
            <a:ln w="22225">
              <a:solidFill>
                <a:schemeClr val="tx1"/>
              </a:solidFill>
              <a:miter lim="800000"/>
              <a:headEnd/>
              <a:tailEnd/>
            </a:ln>
            <a:effectLst/>
          </p:spPr>
        </p:pic>
        <p:sp>
          <p:nvSpPr>
            <p:cNvPr id="15" name="Oval 14"/>
            <p:cNvSpPr/>
            <p:nvPr/>
          </p:nvSpPr>
          <p:spPr>
            <a:xfrm>
              <a:off x="4724400" y="5486400"/>
              <a:ext cx="1371600" cy="381000"/>
            </a:xfrm>
            <a:prstGeom prst="ellipse">
              <a:avLst/>
            </a:prstGeom>
            <a:noFill/>
            <a:ln w="22225">
              <a:solidFill>
                <a:schemeClr val="accent2">
                  <a:lumMod val="60000"/>
                  <a:lumOff val="40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5"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fade">
                                      <p:cBhvr>
                                        <p:cTn id="7" dur="2000"/>
                                        <p:tgtEl>
                                          <p:spTgt spid="1026"/>
                                        </p:tgtEl>
                                      </p:cBhvr>
                                    </p:animEffect>
                                    <p:anim calcmode="lin" valueType="num">
                                      <p:cBhvr>
                                        <p:cTn id="8" dur="2000" fill="hold"/>
                                        <p:tgtEl>
                                          <p:spTgt spid="1026"/>
                                        </p:tgtEl>
                                        <p:attrNameLst>
                                          <p:attrName>style.rotation</p:attrName>
                                        </p:attrNameLst>
                                      </p:cBhvr>
                                      <p:tavLst>
                                        <p:tav tm="0">
                                          <p:val>
                                            <p:fltVal val="720"/>
                                          </p:val>
                                        </p:tav>
                                        <p:tav tm="100000">
                                          <p:val>
                                            <p:fltVal val="0"/>
                                          </p:val>
                                        </p:tav>
                                      </p:tavLst>
                                    </p:anim>
                                    <p:anim calcmode="lin" valueType="num">
                                      <p:cBhvr>
                                        <p:cTn id="9" dur="2000" fill="hold"/>
                                        <p:tgtEl>
                                          <p:spTgt spid="1026"/>
                                        </p:tgtEl>
                                        <p:attrNameLst>
                                          <p:attrName>ppt_h</p:attrName>
                                        </p:attrNameLst>
                                      </p:cBhvr>
                                      <p:tavLst>
                                        <p:tav tm="0">
                                          <p:val>
                                            <p:fltVal val="0"/>
                                          </p:val>
                                        </p:tav>
                                        <p:tav tm="100000">
                                          <p:val>
                                            <p:strVal val="#ppt_h"/>
                                          </p:val>
                                        </p:tav>
                                      </p:tavLst>
                                    </p:anim>
                                    <p:anim calcmode="lin" valueType="num">
                                      <p:cBhvr>
                                        <p:cTn id="10" dur="2000" fill="hold"/>
                                        <p:tgtEl>
                                          <p:spTgt spid="1026"/>
                                        </p:tgtEl>
                                        <p:attrNameLst>
                                          <p:attrName>ppt_w</p:attrName>
                                        </p:attrNameLst>
                                      </p:cBhvr>
                                      <p:tavLst>
                                        <p:tav tm="0">
                                          <p:val>
                                            <p:fltVal val="0"/>
                                          </p:val>
                                        </p:tav>
                                        <p:tav tm="100000">
                                          <p:val>
                                            <p:strVal val="#ppt_w"/>
                                          </p:val>
                                        </p:tav>
                                      </p:tavLst>
                                    </p:anim>
                                  </p:childTnLst>
                                </p:cTn>
                              </p:par>
                            </p:childTnLst>
                          </p:cTn>
                        </p:par>
                      </p:childTnLst>
                    </p:cTn>
                  </p:par>
                  <p:par>
                    <p:cTn id="11" fill="hold">
                      <p:stCondLst>
                        <p:cond delay="indefinite"/>
                      </p:stCondLst>
                      <p:childTnLst>
                        <p:par>
                          <p:cTn id="12" fill="hold">
                            <p:stCondLst>
                              <p:cond delay="0"/>
                            </p:stCondLst>
                            <p:childTnLst>
                              <p:par>
                                <p:cTn id="13" presetID="35" presetClass="entr" presetSubtype="0" fill="hold" nodeType="clickEffect">
                                  <p:stCondLst>
                                    <p:cond delay="0"/>
                                  </p:stCondLst>
                                  <p:childTnLst>
                                    <p:set>
                                      <p:cBhvr>
                                        <p:cTn id="14" dur="1" fill="hold">
                                          <p:stCondLst>
                                            <p:cond delay="0"/>
                                          </p:stCondLst>
                                        </p:cTn>
                                        <p:tgtEl>
                                          <p:spTgt spid="1027"/>
                                        </p:tgtEl>
                                        <p:attrNameLst>
                                          <p:attrName>style.visibility</p:attrName>
                                        </p:attrNameLst>
                                      </p:cBhvr>
                                      <p:to>
                                        <p:strVal val="visible"/>
                                      </p:to>
                                    </p:set>
                                    <p:animEffect transition="in" filter="fade">
                                      <p:cBhvr>
                                        <p:cTn id="15" dur="2000"/>
                                        <p:tgtEl>
                                          <p:spTgt spid="1027"/>
                                        </p:tgtEl>
                                      </p:cBhvr>
                                    </p:animEffect>
                                    <p:anim calcmode="lin" valueType="num">
                                      <p:cBhvr>
                                        <p:cTn id="16" dur="2000" fill="hold"/>
                                        <p:tgtEl>
                                          <p:spTgt spid="1027"/>
                                        </p:tgtEl>
                                        <p:attrNameLst>
                                          <p:attrName>style.rotation</p:attrName>
                                        </p:attrNameLst>
                                      </p:cBhvr>
                                      <p:tavLst>
                                        <p:tav tm="0">
                                          <p:val>
                                            <p:fltVal val="720"/>
                                          </p:val>
                                        </p:tav>
                                        <p:tav tm="100000">
                                          <p:val>
                                            <p:fltVal val="0"/>
                                          </p:val>
                                        </p:tav>
                                      </p:tavLst>
                                    </p:anim>
                                    <p:anim calcmode="lin" valueType="num">
                                      <p:cBhvr>
                                        <p:cTn id="17" dur="2000" fill="hold"/>
                                        <p:tgtEl>
                                          <p:spTgt spid="1027"/>
                                        </p:tgtEl>
                                        <p:attrNameLst>
                                          <p:attrName>ppt_h</p:attrName>
                                        </p:attrNameLst>
                                      </p:cBhvr>
                                      <p:tavLst>
                                        <p:tav tm="0">
                                          <p:val>
                                            <p:fltVal val="0"/>
                                          </p:val>
                                        </p:tav>
                                        <p:tav tm="100000">
                                          <p:val>
                                            <p:strVal val="#ppt_h"/>
                                          </p:val>
                                        </p:tav>
                                      </p:tavLst>
                                    </p:anim>
                                    <p:anim calcmode="lin" valueType="num">
                                      <p:cBhvr>
                                        <p:cTn id="18" dur="2000" fill="hold"/>
                                        <p:tgtEl>
                                          <p:spTgt spid="1027"/>
                                        </p:tgtEl>
                                        <p:attrNameLst>
                                          <p:attrName>ppt_w</p:attrName>
                                        </p:attrNameLst>
                                      </p:cBhvr>
                                      <p:tavLst>
                                        <p:tav tm="0">
                                          <p:val>
                                            <p:fltVal val="0"/>
                                          </p:val>
                                        </p:tav>
                                        <p:tav tm="100000">
                                          <p:val>
                                            <p:strVal val="#ppt_w"/>
                                          </p:val>
                                        </p:tav>
                                      </p:tavLst>
                                    </p:anim>
                                  </p:childTnLst>
                                </p:cTn>
                              </p:par>
                            </p:childTnLst>
                          </p:cTn>
                        </p:par>
                      </p:childTnLst>
                    </p:cTn>
                  </p:par>
                  <p:par>
                    <p:cTn id="19" fill="hold">
                      <p:stCondLst>
                        <p:cond delay="indefinite"/>
                      </p:stCondLst>
                      <p:childTnLst>
                        <p:par>
                          <p:cTn id="20" fill="hold">
                            <p:stCondLst>
                              <p:cond delay="0"/>
                            </p:stCondLst>
                            <p:childTnLst>
                              <p:par>
                                <p:cTn id="21" presetID="35" presetClass="entr" presetSubtype="0" fill="hold" nodeType="clickEffect">
                                  <p:stCondLst>
                                    <p:cond delay="0"/>
                                  </p:stCondLst>
                                  <p:childTnLst>
                                    <p:set>
                                      <p:cBhvr>
                                        <p:cTn id="22" dur="1" fill="hold">
                                          <p:stCondLst>
                                            <p:cond delay="0"/>
                                          </p:stCondLst>
                                        </p:cTn>
                                        <p:tgtEl>
                                          <p:spTgt spid="1028"/>
                                        </p:tgtEl>
                                        <p:attrNameLst>
                                          <p:attrName>style.visibility</p:attrName>
                                        </p:attrNameLst>
                                      </p:cBhvr>
                                      <p:to>
                                        <p:strVal val="visible"/>
                                      </p:to>
                                    </p:set>
                                    <p:animEffect transition="in" filter="fade">
                                      <p:cBhvr>
                                        <p:cTn id="23" dur="2000"/>
                                        <p:tgtEl>
                                          <p:spTgt spid="1028"/>
                                        </p:tgtEl>
                                      </p:cBhvr>
                                    </p:animEffect>
                                    <p:anim calcmode="lin" valueType="num">
                                      <p:cBhvr>
                                        <p:cTn id="24" dur="2000" fill="hold"/>
                                        <p:tgtEl>
                                          <p:spTgt spid="1028"/>
                                        </p:tgtEl>
                                        <p:attrNameLst>
                                          <p:attrName>style.rotation</p:attrName>
                                        </p:attrNameLst>
                                      </p:cBhvr>
                                      <p:tavLst>
                                        <p:tav tm="0">
                                          <p:val>
                                            <p:fltVal val="720"/>
                                          </p:val>
                                        </p:tav>
                                        <p:tav tm="100000">
                                          <p:val>
                                            <p:fltVal val="0"/>
                                          </p:val>
                                        </p:tav>
                                      </p:tavLst>
                                    </p:anim>
                                    <p:anim calcmode="lin" valueType="num">
                                      <p:cBhvr>
                                        <p:cTn id="25" dur="2000" fill="hold"/>
                                        <p:tgtEl>
                                          <p:spTgt spid="1028"/>
                                        </p:tgtEl>
                                        <p:attrNameLst>
                                          <p:attrName>ppt_h</p:attrName>
                                        </p:attrNameLst>
                                      </p:cBhvr>
                                      <p:tavLst>
                                        <p:tav tm="0">
                                          <p:val>
                                            <p:fltVal val="0"/>
                                          </p:val>
                                        </p:tav>
                                        <p:tav tm="100000">
                                          <p:val>
                                            <p:strVal val="#ppt_h"/>
                                          </p:val>
                                        </p:tav>
                                      </p:tavLst>
                                    </p:anim>
                                    <p:anim calcmode="lin" valueType="num">
                                      <p:cBhvr>
                                        <p:cTn id="26" dur="2000" fill="hold"/>
                                        <p:tgtEl>
                                          <p:spTgt spid="1028"/>
                                        </p:tgtEl>
                                        <p:attrNameLst>
                                          <p:attrName>ppt_w</p:attrName>
                                        </p:attrNameLst>
                                      </p:cBhvr>
                                      <p:tavLst>
                                        <p:tav tm="0">
                                          <p:val>
                                            <p:fltVal val="0"/>
                                          </p:val>
                                        </p:tav>
                                        <p:tav tm="100000">
                                          <p:val>
                                            <p:strVal val="#ppt_w"/>
                                          </p:val>
                                        </p:tav>
                                      </p:tavLst>
                                    </p:anim>
                                  </p:childTnLst>
                                </p:cTn>
                              </p:par>
                            </p:childTnLst>
                          </p:cTn>
                        </p:par>
                      </p:childTnLst>
                    </p:cTn>
                  </p:par>
                  <p:par>
                    <p:cTn id="27" fill="hold">
                      <p:stCondLst>
                        <p:cond delay="indefinite"/>
                      </p:stCondLst>
                      <p:childTnLst>
                        <p:par>
                          <p:cTn id="28" fill="hold">
                            <p:stCondLst>
                              <p:cond delay="0"/>
                            </p:stCondLst>
                            <p:childTnLst>
                              <p:par>
                                <p:cTn id="29" presetID="35" presetClass="entr" presetSubtype="0" fill="hold" nodeType="clickEffect">
                                  <p:stCondLst>
                                    <p:cond delay="0"/>
                                  </p:stCondLst>
                                  <p:childTnLst>
                                    <p:set>
                                      <p:cBhvr>
                                        <p:cTn id="30" dur="1" fill="hold">
                                          <p:stCondLst>
                                            <p:cond delay="0"/>
                                          </p:stCondLst>
                                        </p:cTn>
                                        <p:tgtEl>
                                          <p:spTgt spid="1029"/>
                                        </p:tgtEl>
                                        <p:attrNameLst>
                                          <p:attrName>style.visibility</p:attrName>
                                        </p:attrNameLst>
                                      </p:cBhvr>
                                      <p:to>
                                        <p:strVal val="visible"/>
                                      </p:to>
                                    </p:set>
                                    <p:animEffect transition="in" filter="fade">
                                      <p:cBhvr>
                                        <p:cTn id="31" dur="2000"/>
                                        <p:tgtEl>
                                          <p:spTgt spid="1029"/>
                                        </p:tgtEl>
                                      </p:cBhvr>
                                    </p:animEffect>
                                    <p:anim calcmode="lin" valueType="num">
                                      <p:cBhvr>
                                        <p:cTn id="32" dur="2000" fill="hold"/>
                                        <p:tgtEl>
                                          <p:spTgt spid="1029"/>
                                        </p:tgtEl>
                                        <p:attrNameLst>
                                          <p:attrName>style.rotation</p:attrName>
                                        </p:attrNameLst>
                                      </p:cBhvr>
                                      <p:tavLst>
                                        <p:tav tm="0">
                                          <p:val>
                                            <p:fltVal val="720"/>
                                          </p:val>
                                        </p:tav>
                                        <p:tav tm="100000">
                                          <p:val>
                                            <p:fltVal val="0"/>
                                          </p:val>
                                        </p:tav>
                                      </p:tavLst>
                                    </p:anim>
                                    <p:anim calcmode="lin" valueType="num">
                                      <p:cBhvr>
                                        <p:cTn id="33" dur="2000" fill="hold"/>
                                        <p:tgtEl>
                                          <p:spTgt spid="1029"/>
                                        </p:tgtEl>
                                        <p:attrNameLst>
                                          <p:attrName>ppt_h</p:attrName>
                                        </p:attrNameLst>
                                      </p:cBhvr>
                                      <p:tavLst>
                                        <p:tav tm="0">
                                          <p:val>
                                            <p:fltVal val="0"/>
                                          </p:val>
                                        </p:tav>
                                        <p:tav tm="100000">
                                          <p:val>
                                            <p:strVal val="#ppt_h"/>
                                          </p:val>
                                        </p:tav>
                                      </p:tavLst>
                                    </p:anim>
                                    <p:anim calcmode="lin" valueType="num">
                                      <p:cBhvr>
                                        <p:cTn id="34" dur="2000" fill="hold"/>
                                        <p:tgtEl>
                                          <p:spTgt spid="1029"/>
                                        </p:tgtEl>
                                        <p:attrNameLst>
                                          <p:attrName>ppt_w</p:attrName>
                                        </p:attrNameLst>
                                      </p:cBhvr>
                                      <p:tavLst>
                                        <p:tav tm="0">
                                          <p:val>
                                            <p:fltVal val="0"/>
                                          </p:val>
                                        </p:tav>
                                        <p:tav tm="100000">
                                          <p:val>
                                            <p:strVal val="#ppt_w"/>
                                          </p:val>
                                        </p:tav>
                                      </p:tavLst>
                                    </p:anim>
                                  </p:childTnLst>
                                </p:cTn>
                              </p:par>
                            </p:childTnLst>
                          </p:cTn>
                        </p:par>
                      </p:childTnLst>
                    </p:cTn>
                  </p:par>
                  <p:par>
                    <p:cTn id="35" fill="hold">
                      <p:stCondLst>
                        <p:cond delay="indefinite"/>
                      </p:stCondLst>
                      <p:childTnLst>
                        <p:par>
                          <p:cTn id="36" fill="hold">
                            <p:stCondLst>
                              <p:cond delay="0"/>
                            </p:stCondLst>
                            <p:childTnLst>
                              <p:par>
                                <p:cTn id="37" presetID="35" presetClass="entr" presetSubtype="0" fill="hold" nodeType="clickEffect">
                                  <p:stCondLst>
                                    <p:cond delay="0"/>
                                  </p:stCondLst>
                                  <p:childTnLst>
                                    <p:set>
                                      <p:cBhvr>
                                        <p:cTn id="38" dur="1" fill="hold">
                                          <p:stCondLst>
                                            <p:cond delay="0"/>
                                          </p:stCondLst>
                                        </p:cTn>
                                        <p:tgtEl>
                                          <p:spTgt spid="1030"/>
                                        </p:tgtEl>
                                        <p:attrNameLst>
                                          <p:attrName>style.visibility</p:attrName>
                                        </p:attrNameLst>
                                      </p:cBhvr>
                                      <p:to>
                                        <p:strVal val="visible"/>
                                      </p:to>
                                    </p:set>
                                    <p:animEffect transition="in" filter="fade">
                                      <p:cBhvr>
                                        <p:cTn id="39" dur="2000"/>
                                        <p:tgtEl>
                                          <p:spTgt spid="1030"/>
                                        </p:tgtEl>
                                      </p:cBhvr>
                                    </p:animEffect>
                                    <p:anim calcmode="lin" valueType="num">
                                      <p:cBhvr>
                                        <p:cTn id="40" dur="2000" fill="hold"/>
                                        <p:tgtEl>
                                          <p:spTgt spid="1030"/>
                                        </p:tgtEl>
                                        <p:attrNameLst>
                                          <p:attrName>style.rotation</p:attrName>
                                        </p:attrNameLst>
                                      </p:cBhvr>
                                      <p:tavLst>
                                        <p:tav tm="0">
                                          <p:val>
                                            <p:fltVal val="720"/>
                                          </p:val>
                                        </p:tav>
                                        <p:tav tm="100000">
                                          <p:val>
                                            <p:fltVal val="0"/>
                                          </p:val>
                                        </p:tav>
                                      </p:tavLst>
                                    </p:anim>
                                    <p:anim calcmode="lin" valueType="num">
                                      <p:cBhvr>
                                        <p:cTn id="41" dur="2000" fill="hold"/>
                                        <p:tgtEl>
                                          <p:spTgt spid="1030"/>
                                        </p:tgtEl>
                                        <p:attrNameLst>
                                          <p:attrName>ppt_h</p:attrName>
                                        </p:attrNameLst>
                                      </p:cBhvr>
                                      <p:tavLst>
                                        <p:tav tm="0">
                                          <p:val>
                                            <p:fltVal val="0"/>
                                          </p:val>
                                        </p:tav>
                                        <p:tav tm="100000">
                                          <p:val>
                                            <p:strVal val="#ppt_h"/>
                                          </p:val>
                                        </p:tav>
                                      </p:tavLst>
                                    </p:anim>
                                    <p:anim calcmode="lin" valueType="num">
                                      <p:cBhvr>
                                        <p:cTn id="42" dur="2000" fill="hold"/>
                                        <p:tgtEl>
                                          <p:spTgt spid="1030"/>
                                        </p:tgtEl>
                                        <p:attrNameLst>
                                          <p:attrName>ppt_w</p:attrName>
                                        </p:attrNameLst>
                                      </p:cBhvr>
                                      <p:tavLst>
                                        <p:tav tm="0">
                                          <p:val>
                                            <p:fltVal val="0"/>
                                          </p:val>
                                        </p:tav>
                                        <p:tav tm="100000">
                                          <p:val>
                                            <p:strVal val="#ppt_w"/>
                                          </p:val>
                                        </p:tav>
                                      </p:tavLst>
                                    </p:anim>
                                  </p:childTnLst>
                                </p:cTn>
                              </p:par>
                            </p:childTnLst>
                          </p:cTn>
                        </p:par>
                      </p:childTnLst>
                    </p:cTn>
                  </p:par>
                  <p:par>
                    <p:cTn id="43" fill="hold">
                      <p:stCondLst>
                        <p:cond delay="indefinite"/>
                      </p:stCondLst>
                      <p:childTnLst>
                        <p:par>
                          <p:cTn id="44" fill="hold">
                            <p:stCondLst>
                              <p:cond delay="0"/>
                            </p:stCondLst>
                            <p:childTnLst>
                              <p:par>
                                <p:cTn id="45" presetID="35" presetClass="entr" presetSubtype="0" fill="hold" nodeType="clickEffect">
                                  <p:stCondLst>
                                    <p:cond delay="0"/>
                                  </p:stCondLst>
                                  <p:childTnLst>
                                    <p:set>
                                      <p:cBhvr>
                                        <p:cTn id="46" dur="1" fill="hold">
                                          <p:stCondLst>
                                            <p:cond delay="0"/>
                                          </p:stCondLst>
                                        </p:cTn>
                                        <p:tgtEl>
                                          <p:spTgt spid="1031"/>
                                        </p:tgtEl>
                                        <p:attrNameLst>
                                          <p:attrName>style.visibility</p:attrName>
                                        </p:attrNameLst>
                                      </p:cBhvr>
                                      <p:to>
                                        <p:strVal val="visible"/>
                                      </p:to>
                                    </p:set>
                                    <p:animEffect transition="in" filter="fade">
                                      <p:cBhvr>
                                        <p:cTn id="47" dur="2000"/>
                                        <p:tgtEl>
                                          <p:spTgt spid="1031"/>
                                        </p:tgtEl>
                                      </p:cBhvr>
                                    </p:animEffect>
                                    <p:anim calcmode="lin" valueType="num">
                                      <p:cBhvr>
                                        <p:cTn id="48" dur="2000" fill="hold"/>
                                        <p:tgtEl>
                                          <p:spTgt spid="1031"/>
                                        </p:tgtEl>
                                        <p:attrNameLst>
                                          <p:attrName>style.rotation</p:attrName>
                                        </p:attrNameLst>
                                      </p:cBhvr>
                                      <p:tavLst>
                                        <p:tav tm="0">
                                          <p:val>
                                            <p:fltVal val="720"/>
                                          </p:val>
                                        </p:tav>
                                        <p:tav tm="100000">
                                          <p:val>
                                            <p:fltVal val="0"/>
                                          </p:val>
                                        </p:tav>
                                      </p:tavLst>
                                    </p:anim>
                                    <p:anim calcmode="lin" valueType="num">
                                      <p:cBhvr>
                                        <p:cTn id="49" dur="2000" fill="hold"/>
                                        <p:tgtEl>
                                          <p:spTgt spid="1031"/>
                                        </p:tgtEl>
                                        <p:attrNameLst>
                                          <p:attrName>ppt_h</p:attrName>
                                        </p:attrNameLst>
                                      </p:cBhvr>
                                      <p:tavLst>
                                        <p:tav tm="0">
                                          <p:val>
                                            <p:fltVal val="0"/>
                                          </p:val>
                                        </p:tav>
                                        <p:tav tm="100000">
                                          <p:val>
                                            <p:strVal val="#ppt_h"/>
                                          </p:val>
                                        </p:tav>
                                      </p:tavLst>
                                    </p:anim>
                                    <p:anim calcmode="lin" valueType="num">
                                      <p:cBhvr>
                                        <p:cTn id="50" dur="2000" fill="hold"/>
                                        <p:tgtEl>
                                          <p:spTgt spid="1031"/>
                                        </p:tgtEl>
                                        <p:attrNameLst>
                                          <p:attrName>ppt_w</p:attrName>
                                        </p:attrNameLst>
                                      </p:cBhvr>
                                      <p:tavLst>
                                        <p:tav tm="0">
                                          <p:val>
                                            <p:fltVal val="0"/>
                                          </p:val>
                                        </p:tav>
                                        <p:tav tm="100000">
                                          <p:val>
                                            <p:strVal val="#ppt_w"/>
                                          </p:val>
                                        </p:tav>
                                      </p:tavLst>
                                    </p:anim>
                                  </p:childTnLst>
                                </p:cTn>
                              </p:par>
                            </p:childTnLst>
                          </p:cTn>
                        </p:par>
                      </p:childTnLst>
                    </p:cTn>
                  </p:par>
                  <p:par>
                    <p:cTn id="51" fill="hold">
                      <p:stCondLst>
                        <p:cond delay="indefinite"/>
                      </p:stCondLst>
                      <p:childTnLst>
                        <p:par>
                          <p:cTn id="52" fill="hold">
                            <p:stCondLst>
                              <p:cond delay="0"/>
                            </p:stCondLst>
                            <p:childTnLst>
                              <p:par>
                                <p:cTn id="53" presetID="35" presetClass="entr" presetSubtype="0" fill="hold" nodeType="clickEffect">
                                  <p:stCondLst>
                                    <p:cond delay="0"/>
                                  </p:stCondLst>
                                  <p:childTnLst>
                                    <p:set>
                                      <p:cBhvr>
                                        <p:cTn id="54" dur="1" fill="hold">
                                          <p:stCondLst>
                                            <p:cond delay="0"/>
                                          </p:stCondLst>
                                        </p:cTn>
                                        <p:tgtEl>
                                          <p:spTgt spid="1032"/>
                                        </p:tgtEl>
                                        <p:attrNameLst>
                                          <p:attrName>style.visibility</p:attrName>
                                        </p:attrNameLst>
                                      </p:cBhvr>
                                      <p:to>
                                        <p:strVal val="visible"/>
                                      </p:to>
                                    </p:set>
                                    <p:animEffect transition="in" filter="fade">
                                      <p:cBhvr>
                                        <p:cTn id="55" dur="2000"/>
                                        <p:tgtEl>
                                          <p:spTgt spid="1032"/>
                                        </p:tgtEl>
                                      </p:cBhvr>
                                    </p:animEffect>
                                    <p:anim calcmode="lin" valueType="num">
                                      <p:cBhvr>
                                        <p:cTn id="56" dur="2000" fill="hold"/>
                                        <p:tgtEl>
                                          <p:spTgt spid="1032"/>
                                        </p:tgtEl>
                                        <p:attrNameLst>
                                          <p:attrName>style.rotation</p:attrName>
                                        </p:attrNameLst>
                                      </p:cBhvr>
                                      <p:tavLst>
                                        <p:tav tm="0">
                                          <p:val>
                                            <p:fltVal val="720"/>
                                          </p:val>
                                        </p:tav>
                                        <p:tav tm="100000">
                                          <p:val>
                                            <p:fltVal val="0"/>
                                          </p:val>
                                        </p:tav>
                                      </p:tavLst>
                                    </p:anim>
                                    <p:anim calcmode="lin" valueType="num">
                                      <p:cBhvr>
                                        <p:cTn id="57" dur="2000" fill="hold"/>
                                        <p:tgtEl>
                                          <p:spTgt spid="1032"/>
                                        </p:tgtEl>
                                        <p:attrNameLst>
                                          <p:attrName>ppt_h</p:attrName>
                                        </p:attrNameLst>
                                      </p:cBhvr>
                                      <p:tavLst>
                                        <p:tav tm="0">
                                          <p:val>
                                            <p:fltVal val="0"/>
                                          </p:val>
                                        </p:tav>
                                        <p:tav tm="100000">
                                          <p:val>
                                            <p:strVal val="#ppt_h"/>
                                          </p:val>
                                        </p:tav>
                                      </p:tavLst>
                                    </p:anim>
                                    <p:anim calcmode="lin" valueType="num">
                                      <p:cBhvr>
                                        <p:cTn id="58" dur="2000" fill="hold"/>
                                        <p:tgtEl>
                                          <p:spTgt spid="1032"/>
                                        </p:tgtEl>
                                        <p:attrNameLst>
                                          <p:attrName>ppt_w</p:attrName>
                                        </p:attrNameLst>
                                      </p:cBhvr>
                                      <p:tavLst>
                                        <p:tav tm="0">
                                          <p:val>
                                            <p:fltVal val="0"/>
                                          </p:val>
                                        </p:tav>
                                        <p:tav tm="100000">
                                          <p:val>
                                            <p:strVal val="#ppt_w"/>
                                          </p:val>
                                        </p:tav>
                                      </p:tavLst>
                                    </p:anim>
                                  </p:childTnLst>
                                </p:cTn>
                              </p:par>
                            </p:childTnLst>
                          </p:cTn>
                        </p:par>
                      </p:childTnLst>
                    </p:cTn>
                  </p:par>
                  <p:par>
                    <p:cTn id="59" fill="hold">
                      <p:stCondLst>
                        <p:cond delay="indefinite"/>
                      </p:stCondLst>
                      <p:childTnLst>
                        <p:par>
                          <p:cTn id="60" fill="hold">
                            <p:stCondLst>
                              <p:cond delay="0"/>
                            </p:stCondLst>
                            <p:childTnLst>
                              <p:par>
                                <p:cTn id="61" presetID="35" presetClass="entr" presetSubtype="0" fill="hold" nodeType="clickEffect">
                                  <p:stCondLst>
                                    <p:cond delay="0"/>
                                  </p:stCondLst>
                                  <p:childTnLst>
                                    <p:set>
                                      <p:cBhvr>
                                        <p:cTn id="62" dur="1" fill="hold">
                                          <p:stCondLst>
                                            <p:cond delay="0"/>
                                          </p:stCondLst>
                                        </p:cTn>
                                        <p:tgtEl>
                                          <p:spTgt spid="1033"/>
                                        </p:tgtEl>
                                        <p:attrNameLst>
                                          <p:attrName>style.visibility</p:attrName>
                                        </p:attrNameLst>
                                      </p:cBhvr>
                                      <p:to>
                                        <p:strVal val="visible"/>
                                      </p:to>
                                    </p:set>
                                    <p:animEffect transition="in" filter="fade">
                                      <p:cBhvr>
                                        <p:cTn id="63" dur="2000"/>
                                        <p:tgtEl>
                                          <p:spTgt spid="1033"/>
                                        </p:tgtEl>
                                      </p:cBhvr>
                                    </p:animEffect>
                                    <p:anim calcmode="lin" valueType="num">
                                      <p:cBhvr>
                                        <p:cTn id="64" dur="2000" fill="hold"/>
                                        <p:tgtEl>
                                          <p:spTgt spid="1033"/>
                                        </p:tgtEl>
                                        <p:attrNameLst>
                                          <p:attrName>style.rotation</p:attrName>
                                        </p:attrNameLst>
                                      </p:cBhvr>
                                      <p:tavLst>
                                        <p:tav tm="0">
                                          <p:val>
                                            <p:fltVal val="720"/>
                                          </p:val>
                                        </p:tav>
                                        <p:tav tm="100000">
                                          <p:val>
                                            <p:fltVal val="0"/>
                                          </p:val>
                                        </p:tav>
                                      </p:tavLst>
                                    </p:anim>
                                    <p:anim calcmode="lin" valueType="num">
                                      <p:cBhvr>
                                        <p:cTn id="65" dur="2000" fill="hold"/>
                                        <p:tgtEl>
                                          <p:spTgt spid="1033"/>
                                        </p:tgtEl>
                                        <p:attrNameLst>
                                          <p:attrName>ppt_h</p:attrName>
                                        </p:attrNameLst>
                                      </p:cBhvr>
                                      <p:tavLst>
                                        <p:tav tm="0">
                                          <p:val>
                                            <p:fltVal val="0"/>
                                          </p:val>
                                        </p:tav>
                                        <p:tav tm="100000">
                                          <p:val>
                                            <p:strVal val="#ppt_h"/>
                                          </p:val>
                                        </p:tav>
                                      </p:tavLst>
                                    </p:anim>
                                    <p:anim calcmode="lin" valueType="num">
                                      <p:cBhvr>
                                        <p:cTn id="66" dur="2000" fill="hold"/>
                                        <p:tgtEl>
                                          <p:spTgt spid="1033"/>
                                        </p:tgtEl>
                                        <p:attrNameLst>
                                          <p:attrName>ppt_w</p:attrName>
                                        </p:attrNameLst>
                                      </p:cBhvr>
                                      <p:tavLst>
                                        <p:tav tm="0">
                                          <p:val>
                                            <p:fltVal val="0"/>
                                          </p:val>
                                        </p:tav>
                                        <p:tav tm="100000">
                                          <p:val>
                                            <p:strVal val="#ppt_w"/>
                                          </p:val>
                                        </p:tav>
                                      </p:tavLst>
                                    </p:anim>
                                  </p:childTnLst>
                                </p:cTn>
                              </p:par>
                            </p:childTnLst>
                          </p:cTn>
                        </p:par>
                      </p:childTnLst>
                    </p:cTn>
                  </p:par>
                  <p:par>
                    <p:cTn id="67" fill="hold">
                      <p:stCondLst>
                        <p:cond delay="indefinite"/>
                      </p:stCondLst>
                      <p:childTnLst>
                        <p:par>
                          <p:cTn id="68" fill="hold">
                            <p:stCondLst>
                              <p:cond delay="0"/>
                            </p:stCondLst>
                            <p:childTnLst>
                              <p:par>
                                <p:cTn id="69" presetID="35" presetClass="entr" presetSubtype="0" fill="hold" nodeType="clickEffect">
                                  <p:stCondLst>
                                    <p:cond delay="0"/>
                                  </p:stCondLst>
                                  <p:childTnLst>
                                    <p:set>
                                      <p:cBhvr>
                                        <p:cTn id="70" dur="1" fill="hold">
                                          <p:stCondLst>
                                            <p:cond delay="0"/>
                                          </p:stCondLst>
                                        </p:cTn>
                                        <p:tgtEl>
                                          <p:spTgt spid="6"/>
                                        </p:tgtEl>
                                        <p:attrNameLst>
                                          <p:attrName>style.visibility</p:attrName>
                                        </p:attrNameLst>
                                      </p:cBhvr>
                                      <p:to>
                                        <p:strVal val="visible"/>
                                      </p:to>
                                    </p:set>
                                    <p:animEffect transition="in" filter="fade">
                                      <p:cBhvr>
                                        <p:cTn id="71" dur="2000"/>
                                        <p:tgtEl>
                                          <p:spTgt spid="6"/>
                                        </p:tgtEl>
                                      </p:cBhvr>
                                    </p:animEffect>
                                    <p:anim calcmode="lin" valueType="num">
                                      <p:cBhvr>
                                        <p:cTn id="72" dur="2000" fill="hold"/>
                                        <p:tgtEl>
                                          <p:spTgt spid="6"/>
                                        </p:tgtEl>
                                        <p:attrNameLst>
                                          <p:attrName>style.rotation</p:attrName>
                                        </p:attrNameLst>
                                      </p:cBhvr>
                                      <p:tavLst>
                                        <p:tav tm="0">
                                          <p:val>
                                            <p:fltVal val="720"/>
                                          </p:val>
                                        </p:tav>
                                        <p:tav tm="100000">
                                          <p:val>
                                            <p:fltVal val="0"/>
                                          </p:val>
                                        </p:tav>
                                      </p:tavLst>
                                    </p:anim>
                                    <p:anim calcmode="lin" valueType="num">
                                      <p:cBhvr>
                                        <p:cTn id="73" dur="2000" fill="hold"/>
                                        <p:tgtEl>
                                          <p:spTgt spid="6"/>
                                        </p:tgtEl>
                                        <p:attrNameLst>
                                          <p:attrName>ppt_h</p:attrName>
                                        </p:attrNameLst>
                                      </p:cBhvr>
                                      <p:tavLst>
                                        <p:tav tm="0">
                                          <p:val>
                                            <p:fltVal val="0"/>
                                          </p:val>
                                        </p:tav>
                                        <p:tav tm="100000">
                                          <p:val>
                                            <p:strVal val="#ppt_h"/>
                                          </p:val>
                                        </p:tav>
                                      </p:tavLst>
                                    </p:anim>
                                    <p:anim calcmode="lin" valueType="num">
                                      <p:cBhvr>
                                        <p:cTn id="74" dur="2000" fill="hold"/>
                                        <p:tgtEl>
                                          <p:spTgt spid="6"/>
                                        </p:tgtEl>
                                        <p:attrNameLst>
                                          <p:attrName>ppt_w</p:attrName>
                                        </p:attrNameLst>
                                      </p:cBhvr>
                                      <p:tavLst>
                                        <p:tav tm="0">
                                          <p:val>
                                            <p:fltVal val="0"/>
                                          </p:val>
                                        </p:tav>
                                        <p:tav tm="100000">
                                          <p:val>
                                            <p:strVal val="#ppt_w"/>
                                          </p:val>
                                        </p:tav>
                                      </p:tavLst>
                                    </p:anim>
                                  </p:childTnLst>
                                </p:cTn>
                              </p:par>
                            </p:childTnLst>
                          </p:cTn>
                        </p:par>
                      </p:childTnLst>
                    </p:cTn>
                  </p:par>
                  <p:par>
                    <p:cTn id="75" fill="hold">
                      <p:stCondLst>
                        <p:cond delay="indefinite"/>
                      </p:stCondLst>
                      <p:childTnLst>
                        <p:par>
                          <p:cTn id="76" fill="hold">
                            <p:stCondLst>
                              <p:cond delay="0"/>
                            </p:stCondLst>
                            <p:childTnLst>
                              <p:par>
                                <p:cTn id="77" presetID="35" presetClass="entr" presetSubtype="0" fill="hold" nodeType="clickEffect">
                                  <p:stCondLst>
                                    <p:cond delay="0"/>
                                  </p:stCondLst>
                                  <p:childTnLst>
                                    <p:set>
                                      <p:cBhvr>
                                        <p:cTn id="78" dur="1" fill="hold">
                                          <p:stCondLst>
                                            <p:cond delay="0"/>
                                          </p:stCondLst>
                                        </p:cTn>
                                        <p:tgtEl>
                                          <p:spTgt spid="16"/>
                                        </p:tgtEl>
                                        <p:attrNameLst>
                                          <p:attrName>style.visibility</p:attrName>
                                        </p:attrNameLst>
                                      </p:cBhvr>
                                      <p:to>
                                        <p:strVal val="visible"/>
                                      </p:to>
                                    </p:set>
                                    <p:animEffect transition="in" filter="fade">
                                      <p:cBhvr>
                                        <p:cTn id="79" dur="2000"/>
                                        <p:tgtEl>
                                          <p:spTgt spid="16"/>
                                        </p:tgtEl>
                                      </p:cBhvr>
                                    </p:animEffect>
                                    <p:anim calcmode="lin" valueType="num">
                                      <p:cBhvr>
                                        <p:cTn id="80" dur="2000" fill="hold"/>
                                        <p:tgtEl>
                                          <p:spTgt spid="16"/>
                                        </p:tgtEl>
                                        <p:attrNameLst>
                                          <p:attrName>style.rotation</p:attrName>
                                        </p:attrNameLst>
                                      </p:cBhvr>
                                      <p:tavLst>
                                        <p:tav tm="0">
                                          <p:val>
                                            <p:fltVal val="720"/>
                                          </p:val>
                                        </p:tav>
                                        <p:tav tm="100000">
                                          <p:val>
                                            <p:fltVal val="0"/>
                                          </p:val>
                                        </p:tav>
                                      </p:tavLst>
                                    </p:anim>
                                    <p:anim calcmode="lin" valueType="num">
                                      <p:cBhvr>
                                        <p:cTn id="81" dur="2000" fill="hold"/>
                                        <p:tgtEl>
                                          <p:spTgt spid="16"/>
                                        </p:tgtEl>
                                        <p:attrNameLst>
                                          <p:attrName>ppt_h</p:attrName>
                                        </p:attrNameLst>
                                      </p:cBhvr>
                                      <p:tavLst>
                                        <p:tav tm="0">
                                          <p:val>
                                            <p:fltVal val="0"/>
                                          </p:val>
                                        </p:tav>
                                        <p:tav tm="100000">
                                          <p:val>
                                            <p:strVal val="#ppt_h"/>
                                          </p:val>
                                        </p:tav>
                                      </p:tavLst>
                                    </p:anim>
                                    <p:anim calcmode="lin" valueType="num">
                                      <p:cBhvr>
                                        <p:cTn id="82" dur="2000" fill="hold"/>
                                        <p:tgtEl>
                                          <p:spTgt spid="16"/>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Who is Mike Ilitch, and where was he born?</a:t>
            </a:r>
            <a:endParaRPr lang="en-US"/>
          </a:p>
        </p:txBody>
      </p:sp>
      <p:sp>
        <p:nvSpPr>
          <p:cNvPr id="3" name="Footer Placeholder 2"/>
          <p:cNvSpPr>
            <a:spLocks noGrp="1"/>
          </p:cNvSpPr>
          <p:nvPr>
            <p:ph type="ftr" sz="quarter" idx="11"/>
          </p:nvPr>
        </p:nvSpPr>
        <p:spPr/>
        <p:txBody>
          <a:bodyPr/>
          <a:lstStyle/>
          <a:p>
            <a:r>
              <a:rPr lang="en-US" smtClean="0"/>
              <a:t>Some rights reserved, MyWikiBiz.com</a:t>
            </a:r>
            <a:endParaRPr lang="en-US"/>
          </a:p>
        </p:txBody>
      </p:sp>
      <p:sp>
        <p:nvSpPr>
          <p:cNvPr id="4" name="Slide Number Placeholder 3"/>
          <p:cNvSpPr>
            <a:spLocks noGrp="1"/>
          </p:cNvSpPr>
          <p:nvPr>
            <p:ph type="sldNum" sz="quarter" idx="12"/>
          </p:nvPr>
        </p:nvSpPr>
        <p:spPr/>
        <p:txBody>
          <a:bodyPr/>
          <a:lstStyle/>
          <a:p>
            <a:fld id="{75B881E7-2283-4A36-BBC8-F8191F81D2D8}" type="slidenum">
              <a:rPr lang="en-US" smtClean="0"/>
              <a:pPr/>
              <a:t>9</a:t>
            </a:fld>
            <a:endParaRPr lang="en-US"/>
          </a:p>
        </p:txBody>
      </p:sp>
      <p:sp>
        <p:nvSpPr>
          <p:cNvPr id="7" name="TextBox 6"/>
          <p:cNvSpPr txBox="1"/>
          <p:nvPr/>
        </p:nvSpPr>
        <p:spPr>
          <a:xfrm>
            <a:off x="228600" y="1487905"/>
            <a:ext cx="4343400" cy="1077218"/>
          </a:xfrm>
          <a:prstGeom prst="rect">
            <a:avLst/>
          </a:prstGeom>
          <a:noFill/>
        </p:spPr>
        <p:txBody>
          <a:bodyPr wrap="square" rtlCol="0">
            <a:spAutoFit/>
          </a:bodyPr>
          <a:lstStyle/>
          <a:p>
            <a:r>
              <a:rPr lang="en-US" sz="1600" smtClean="0"/>
              <a:t>Mike Ilitch is:</a:t>
            </a:r>
          </a:p>
          <a:p>
            <a:pPr marL="233363">
              <a:buFont typeface="Arial" pitchFamily="34" charset="0"/>
              <a:buChar char="•"/>
            </a:pPr>
            <a:r>
              <a:rPr lang="en-US" sz="1600" smtClean="0"/>
              <a:t> Owner of the Detroit Tigers</a:t>
            </a:r>
          </a:p>
          <a:p>
            <a:pPr marL="233363">
              <a:buFont typeface="Arial" pitchFamily="34" charset="0"/>
              <a:buChar char="•"/>
            </a:pPr>
            <a:r>
              <a:rPr lang="en-US" sz="1600" smtClean="0"/>
              <a:t> Owner of the Detroit Red Wings</a:t>
            </a:r>
          </a:p>
          <a:p>
            <a:pPr marL="233363">
              <a:buFont typeface="Arial" pitchFamily="34" charset="0"/>
              <a:buChar char="•"/>
            </a:pPr>
            <a:r>
              <a:rPr lang="en-US" sz="1600" smtClean="0"/>
              <a:t> Founder of Little Caesars Pizza</a:t>
            </a:r>
          </a:p>
        </p:txBody>
      </p:sp>
      <p:sp>
        <p:nvSpPr>
          <p:cNvPr id="8" name="TextBox 7"/>
          <p:cNvSpPr txBox="1"/>
          <p:nvPr/>
        </p:nvSpPr>
        <p:spPr>
          <a:xfrm>
            <a:off x="4648200" y="1905000"/>
            <a:ext cx="3828292" cy="369332"/>
          </a:xfrm>
          <a:prstGeom prst="rect">
            <a:avLst/>
          </a:prstGeom>
          <a:noFill/>
        </p:spPr>
        <p:txBody>
          <a:bodyPr wrap="none" rtlCol="0">
            <a:spAutoFit/>
          </a:bodyPr>
          <a:lstStyle/>
          <a:p>
            <a:r>
              <a:rPr lang="en-US" smtClean="0"/>
              <a:t>Ilitch was born in 1929, but where?</a:t>
            </a:r>
            <a:endParaRPr lang="en-US"/>
          </a:p>
        </p:txBody>
      </p:sp>
      <p:graphicFrame>
        <p:nvGraphicFramePr>
          <p:cNvPr id="9" name="Table 8"/>
          <p:cNvGraphicFramePr>
            <a:graphicFrameLocks noGrp="1"/>
          </p:cNvGraphicFramePr>
          <p:nvPr/>
        </p:nvGraphicFramePr>
        <p:xfrm>
          <a:off x="304800" y="5794738"/>
          <a:ext cx="8305800" cy="370840"/>
        </p:xfrm>
        <a:graphic>
          <a:graphicData uri="http://schemas.openxmlformats.org/drawingml/2006/table">
            <a:tbl>
              <a:tblPr firstRow="1" bandRow="1">
                <a:tableStyleId>{5C22544A-7EE6-4342-B048-85BDC9FD1C3A}</a:tableStyleId>
              </a:tblPr>
              <a:tblGrid>
                <a:gridCol w="1038225"/>
                <a:gridCol w="1038225"/>
                <a:gridCol w="1038225"/>
                <a:gridCol w="1038225"/>
                <a:gridCol w="1038225"/>
                <a:gridCol w="1038225"/>
                <a:gridCol w="1038225"/>
                <a:gridCol w="1038225"/>
              </a:tblGrid>
              <a:tr h="370840">
                <a:tc>
                  <a:txBody>
                    <a:bodyPr/>
                    <a:lstStyle/>
                    <a:p>
                      <a:r>
                        <a:rPr lang="en-US" smtClean="0"/>
                        <a:t>2004</a:t>
                      </a:r>
                      <a:endParaRPr lang="en-US"/>
                    </a:p>
                  </a:txBody>
                  <a:tcPr/>
                </a:tc>
                <a:tc>
                  <a:txBody>
                    <a:bodyPr/>
                    <a:lstStyle/>
                    <a:p>
                      <a:r>
                        <a:rPr lang="en-US" smtClean="0"/>
                        <a:t>2005</a:t>
                      </a:r>
                      <a:endParaRPr lang="en-US"/>
                    </a:p>
                  </a:txBody>
                  <a:tcPr/>
                </a:tc>
                <a:tc>
                  <a:txBody>
                    <a:bodyPr/>
                    <a:lstStyle/>
                    <a:p>
                      <a:r>
                        <a:rPr lang="en-US" smtClean="0"/>
                        <a:t>2006</a:t>
                      </a:r>
                      <a:endParaRPr lang="en-US"/>
                    </a:p>
                  </a:txBody>
                  <a:tcPr/>
                </a:tc>
                <a:tc>
                  <a:txBody>
                    <a:bodyPr/>
                    <a:lstStyle/>
                    <a:p>
                      <a:r>
                        <a:rPr lang="en-US" smtClean="0"/>
                        <a:t>2007</a:t>
                      </a:r>
                      <a:endParaRPr lang="en-US"/>
                    </a:p>
                  </a:txBody>
                  <a:tcPr/>
                </a:tc>
                <a:tc>
                  <a:txBody>
                    <a:bodyPr/>
                    <a:lstStyle/>
                    <a:p>
                      <a:r>
                        <a:rPr lang="en-US" smtClean="0"/>
                        <a:t>2008</a:t>
                      </a:r>
                      <a:endParaRPr lang="en-US"/>
                    </a:p>
                  </a:txBody>
                  <a:tcPr/>
                </a:tc>
                <a:tc>
                  <a:txBody>
                    <a:bodyPr/>
                    <a:lstStyle/>
                    <a:p>
                      <a:r>
                        <a:rPr lang="en-US" smtClean="0"/>
                        <a:t>2009</a:t>
                      </a:r>
                      <a:endParaRPr lang="en-US"/>
                    </a:p>
                  </a:txBody>
                  <a:tcPr/>
                </a:tc>
                <a:tc>
                  <a:txBody>
                    <a:bodyPr/>
                    <a:lstStyle/>
                    <a:p>
                      <a:r>
                        <a:rPr lang="en-US" smtClean="0"/>
                        <a:t>2010</a:t>
                      </a:r>
                      <a:endParaRPr lang="en-US"/>
                    </a:p>
                  </a:txBody>
                  <a:tcPr/>
                </a:tc>
                <a:tc>
                  <a:txBody>
                    <a:bodyPr/>
                    <a:lstStyle/>
                    <a:p>
                      <a:r>
                        <a:rPr lang="en-US" smtClean="0"/>
                        <a:t>2011</a:t>
                      </a:r>
                      <a:endParaRPr lang="en-US"/>
                    </a:p>
                  </a:txBody>
                  <a:tcPr/>
                </a:tc>
              </a:tr>
            </a:tbl>
          </a:graphicData>
        </a:graphic>
      </p:graphicFrame>
      <p:sp>
        <p:nvSpPr>
          <p:cNvPr id="10" name="Line Callout 2 9"/>
          <p:cNvSpPr/>
          <p:nvPr/>
        </p:nvSpPr>
        <p:spPr>
          <a:xfrm>
            <a:off x="990600" y="2667000"/>
            <a:ext cx="1447800" cy="304800"/>
          </a:xfrm>
          <a:prstGeom prst="borderCallout2">
            <a:avLst>
              <a:gd name="adj1" fmla="val 18750"/>
              <a:gd name="adj2" fmla="val -8333"/>
              <a:gd name="adj3" fmla="val 18750"/>
              <a:gd name="adj4" fmla="val -16667"/>
              <a:gd name="adj5" fmla="val 1027400"/>
              <a:gd name="adj6" fmla="val -17164"/>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mtClean="0"/>
              <a:t>Macedonia</a:t>
            </a:r>
            <a:r>
              <a:rPr lang="en-US" baseline="30000" smtClean="0">
                <a:hlinkClick r:id="rId2"/>
              </a:rPr>
              <a:t>1</a:t>
            </a:r>
            <a:endParaRPr lang="en-US" baseline="30000"/>
          </a:p>
        </p:txBody>
      </p:sp>
      <p:sp>
        <p:nvSpPr>
          <p:cNvPr id="11" name="Line Callout 2 10"/>
          <p:cNvSpPr/>
          <p:nvPr/>
        </p:nvSpPr>
        <p:spPr>
          <a:xfrm>
            <a:off x="2667000" y="2819400"/>
            <a:ext cx="1066800" cy="304800"/>
          </a:xfrm>
          <a:prstGeom prst="borderCallout2">
            <a:avLst>
              <a:gd name="adj1" fmla="val 18750"/>
              <a:gd name="adj2" fmla="val -8333"/>
              <a:gd name="adj3" fmla="val 18750"/>
              <a:gd name="adj4" fmla="val -16667"/>
              <a:gd name="adj5" fmla="val 982779"/>
              <a:gd name="adj6" fmla="val -16506"/>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mtClean="0"/>
              <a:t>Detroit</a:t>
            </a:r>
            <a:r>
              <a:rPr lang="en-US" baseline="30000" smtClean="0">
                <a:hlinkClick r:id="rId3"/>
              </a:rPr>
              <a:t>2</a:t>
            </a:r>
            <a:endParaRPr lang="en-US" baseline="30000"/>
          </a:p>
        </p:txBody>
      </p:sp>
      <p:sp>
        <p:nvSpPr>
          <p:cNvPr id="12" name="Line Callout 2 11"/>
          <p:cNvSpPr/>
          <p:nvPr/>
        </p:nvSpPr>
        <p:spPr>
          <a:xfrm>
            <a:off x="4038600" y="2971800"/>
            <a:ext cx="1447800" cy="304800"/>
          </a:xfrm>
          <a:prstGeom prst="borderCallout2">
            <a:avLst>
              <a:gd name="adj1" fmla="val 18750"/>
              <a:gd name="adj2" fmla="val -8333"/>
              <a:gd name="adj3" fmla="val 18750"/>
              <a:gd name="adj4" fmla="val -16667"/>
              <a:gd name="adj5" fmla="val 942734"/>
              <a:gd name="adj6" fmla="val -16506"/>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mtClean="0"/>
              <a:t>Macedonia</a:t>
            </a:r>
            <a:r>
              <a:rPr lang="en-US" baseline="30000" smtClean="0">
                <a:hlinkClick r:id="rId4"/>
              </a:rPr>
              <a:t>3</a:t>
            </a:r>
            <a:endParaRPr lang="en-US" baseline="30000"/>
          </a:p>
        </p:txBody>
      </p:sp>
      <p:sp>
        <p:nvSpPr>
          <p:cNvPr id="13" name="Line Callout 2 12"/>
          <p:cNvSpPr/>
          <p:nvPr/>
        </p:nvSpPr>
        <p:spPr>
          <a:xfrm>
            <a:off x="4114800" y="3124200"/>
            <a:ext cx="2667000" cy="304800"/>
          </a:xfrm>
          <a:prstGeom prst="borderCallout2">
            <a:avLst>
              <a:gd name="adj1" fmla="val 22239"/>
              <a:gd name="adj2" fmla="val -3150"/>
              <a:gd name="adj3" fmla="val 22239"/>
              <a:gd name="adj4" fmla="val -9093"/>
              <a:gd name="adj5" fmla="val 869480"/>
              <a:gd name="adj6" fmla="val -8533"/>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mtClean="0"/>
              <a:t>Kingdom of Yugoslavia</a:t>
            </a:r>
            <a:r>
              <a:rPr lang="en-US" baseline="30000" smtClean="0">
                <a:hlinkClick r:id="rId5"/>
              </a:rPr>
              <a:t>4</a:t>
            </a:r>
            <a:endParaRPr lang="en-US" baseline="30000"/>
          </a:p>
        </p:txBody>
      </p:sp>
      <p:sp>
        <p:nvSpPr>
          <p:cNvPr id="14" name="Line Callout 2 13"/>
          <p:cNvSpPr/>
          <p:nvPr/>
        </p:nvSpPr>
        <p:spPr>
          <a:xfrm>
            <a:off x="4169734" y="3276600"/>
            <a:ext cx="1469066" cy="304800"/>
          </a:xfrm>
          <a:prstGeom prst="borderCallout2">
            <a:avLst>
              <a:gd name="adj1" fmla="val 18750"/>
              <a:gd name="adj2" fmla="val -8333"/>
              <a:gd name="adj3" fmla="val 18750"/>
              <a:gd name="adj4" fmla="val -16667"/>
              <a:gd name="adj5" fmla="val 820642"/>
              <a:gd name="adj6" fmla="val -15731"/>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mtClean="0"/>
              <a:t>Macedonia</a:t>
            </a:r>
            <a:r>
              <a:rPr lang="en-US" baseline="30000" smtClean="0">
                <a:hlinkClick r:id="rId6"/>
              </a:rPr>
              <a:t>5</a:t>
            </a:r>
            <a:endParaRPr lang="en-US" baseline="30000"/>
          </a:p>
        </p:txBody>
      </p:sp>
      <p:sp>
        <p:nvSpPr>
          <p:cNvPr id="16" name="Line Callout 2 15"/>
          <p:cNvSpPr/>
          <p:nvPr/>
        </p:nvSpPr>
        <p:spPr>
          <a:xfrm>
            <a:off x="4212266" y="3429000"/>
            <a:ext cx="2667000" cy="304800"/>
          </a:xfrm>
          <a:prstGeom prst="borderCallout2">
            <a:avLst>
              <a:gd name="adj1" fmla="val 22239"/>
              <a:gd name="adj2" fmla="val -3150"/>
              <a:gd name="adj3" fmla="val 22239"/>
              <a:gd name="adj4" fmla="val -9093"/>
              <a:gd name="adj5" fmla="val 789247"/>
              <a:gd name="adj6" fmla="val -8533"/>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mtClean="0"/>
              <a:t>Kingdom of Yugoslavia</a:t>
            </a:r>
            <a:r>
              <a:rPr lang="en-US" baseline="30000" smtClean="0">
                <a:hlinkClick r:id="rId7"/>
              </a:rPr>
              <a:t>6</a:t>
            </a:r>
            <a:endParaRPr lang="en-US" baseline="30000"/>
          </a:p>
        </p:txBody>
      </p:sp>
      <p:sp>
        <p:nvSpPr>
          <p:cNvPr id="15" name="Line Callout 2 14"/>
          <p:cNvSpPr/>
          <p:nvPr/>
        </p:nvSpPr>
        <p:spPr>
          <a:xfrm>
            <a:off x="4352264" y="3505200"/>
            <a:ext cx="3429000" cy="304800"/>
          </a:xfrm>
          <a:prstGeom prst="borderCallout2">
            <a:avLst>
              <a:gd name="adj1" fmla="val 18750"/>
              <a:gd name="adj2" fmla="val -2442"/>
              <a:gd name="adj3" fmla="val 18750"/>
              <a:gd name="adj4" fmla="val -7985"/>
              <a:gd name="adj5" fmla="val 768317"/>
              <a:gd name="adj6" fmla="val -8134"/>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400" smtClean="0"/>
              <a:t>Kingdom of Serbs, Croats and Slovenes</a:t>
            </a:r>
            <a:r>
              <a:rPr lang="en-US" sz="1400" baseline="30000" smtClean="0">
                <a:hlinkClick r:id="rId8"/>
              </a:rPr>
              <a:t>7</a:t>
            </a:r>
            <a:endParaRPr lang="en-US" sz="1400" baseline="30000"/>
          </a:p>
        </p:txBody>
      </p:sp>
      <p:sp>
        <p:nvSpPr>
          <p:cNvPr id="17" name="Line Callout 2 16"/>
          <p:cNvSpPr/>
          <p:nvPr/>
        </p:nvSpPr>
        <p:spPr>
          <a:xfrm>
            <a:off x="4419600" y="3581400"/>
            <a:ext cx="1066800" cy="304800"/>
          </a:xfrm>
          <a:prstGeom prst="borderCallout2">
            <a:avLst>
              <a:gd name="adj1" fmla="val 18750"/>
              <a:gd name="adj2" fmla="val -8333"/>
              <a:gd name="adj3" fmla="val 18750"/>
              <a:gd name="adj4" fmla="val -16667"/>
              <a:gd name="adj5" fmla="val 726457"/>
              <a:gd name="adj6" fmla="val -17502"/>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mtClean="0"/>
              <a:t>Detroit</a:t>
            </a:r>
            <a:r>
              <a:rPr lang="en-US" baseline="30000" smtClean="0">
                <a:hlinkClick r:id="rId9"/>
              </a:rPr>
              <a:t>8</a:t>
            </a:r>
            <a:endParaRPr lang="en-US" baseline="30000"/>
          </a:p>
        </p:txBody>
      </p:sp>
      <p:sp>
        <p:nvSpPr>
          <p:cNvPr id="18" name="Line Callout 2 17"/>
          <p:cNvSpPr/>
          <p:nvPr/>
        </p:nvSpPr>
        <p:spPr>
          <a:xfrm>
            <a:off x="6019800" y="3657600"/>
            <a:ext cx="2667000" cy="304800"/>
          </a:xfrm>
          <a:prstGeom prst="borderCallout2">
            <a:avLst>
              <a:gd name="adj1" fmla="val 22239"/>
              <a:gd name="adj2" fmla="val -3150"/>
              <a:gd name="adj3" fmla="val 22239"/>
              <a:gd name="adj4" fmla="val -9093"/>
              <a:gd name="adj5" fmla="val 702038"/>
              <a:gd name="adj6" fmla="val -8533"/>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mtClean="0"/>
              <a:t>Kingdom of Yugoslavia</a:t>
            </a:r>
            <a:r>
              <a:rPr lang="en-US" baseline="30000" smtClean="0">
                <a:hlinkClick r:id="rId10"/>
              </a:rPr>
              <a:t>9</a:t>
            </a:r>
            <a:endParaRPr lang="en-US" baseline="30000"/>
          </a:p>
        </p:txBody>
      </p:sp>
      <p:sp>
        <p:nvSpPr>
          <p:cNvPr id="19" name="Line Callout 2 18"/>
          <p:cNvSpPr/>
          <p:nvPr/>
        </p:nvSpPr>
        <p:spPr>
          <a:xfrm>
            <a:off x="6248400" y="3733800"/>
            <a:ext cx="1143000" cy="304800"/>
          </a:xfrm>
          <a:prstGeom prst="borderCallout2">
            <a:avLst>
              <a:gd name="adj1" fmla="val 18750"/>
              <a:gd name="adj2" fmla="val -8333"/>
              <a:gd name="adj3" fmla="val 18750"/>
              <a:gd name="adj4" fmla="val -16667"/>
              <a:gd name="adj5" fmla="val 681109"/>
              <a:gd name="adj6" fmla="val -15642"/>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mtClean="0"/>
              <a:t>Detroit</a:t>
            </a:r>
            <a:r>
              <a:rPr lang="en-US" baseline="30000" smtClean="0">
                <a:hlinkClick r:id="rId11"/>
              </a:rPr>
              <a:t>10</a:t>
            </a:r>
            <a:endParaRPr lang="en-US" baseline="30000"/>
          </a:p>
        </p:txBody>
      </p:sp>
      <p:sp>
        <p:nvSpPr>
          <p:cNvPr id="20" name="Line Callout 2 19"/>
          <p:cNvSpPr/>
          <p:nvPr/>
        </p:nvSpPr>
        <p:spPr>
          <a:xfrm>
            <a:off x="6324600" y="3810000"/>
            <a:ext cx="1524000" cy="304800"/>
          </a:xfrm>
          <a:prstGeom prst="borderCallout2">
            <a:avLst>
              <a:gd name="adj1" fmla="val 22239"/>
              <a:gd name="adj2" fmla="val -3150"/>
              <a:gd name="adj3" fmla="val 22239"/>
              <a:gd name="adj4" fmla="val -13977"/>
              <a:gd name="adj5" fmla="val 649712"/>
              <a:gd name="adj6" fmla="val -1341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mtClean="0"/>
              <a:t>Yugoslavia</a:t>
            </a:r>
            <a:r>
              <a:rPr lang="en-US" baseline="30000" smtClean="0">
                <a:hlinkClick r:id="rId12"/>
              </a:rPr>
              <a:t>11</a:t>
            </a:r>
            <a:endParaRPr lang="en-US" baseline="30000"/>
          </a:p>
        </p:txBody>
      </p:sp>
      <p:sp>
        <p:nvSpPr>
          <p:cNvPr id="21" name="Line Callout 2 20"/>
          <p:cNvSpPr/>
          <p:nvPr/>
        </p:nvSpPr>
        <p:spPr>
          <a:xfrm>
            <a:off x="6400800" y="3886200"/>
            <a:ext cx="1066800" cy="304800"/>
          </a:xfrm>
          <a:prstGeom prst="borderCallout2">
            <a:avLst>
              <a:gd name="adj1" fmla="val 18750"/>
              <a:gd name="adj2" fmla="val -8333"/>
              <a:gd name="adj3" fmla="val 18750"/>
              <a:gd name="adj4" fmla="val -23644"/>
              <a:gd name="adj5" fmla="val 635759"/>
              <a:gd name="adj6" fmla="val -21489"/>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mtClean="0"/>
              <a:t>Detroit</a:t>
            </a:r>
            <a:r>
              <a:rPr lang="en-US" baseline="30000" smtClean="0">
                <a:hlinkClick r:id="rId13"/>
              </a:rPr>
              <a:t>12</a:t>
            </a:r>
            <a:endParaRPr lang="en-US" baseline="30000"/>
          </a:p>
        </p:txBody>
      </p:sp>
      <p:grpSp>
        <p:nvGrpSpPr>
          <p:cNvPr id="24" name="Group 23"/>
          <p:cNvGrpSpPr/>
          <p:nvPr/>
        </p:nvGrpSpPr>
        <p:grpSpPr>
          <a:xfrm>
            <a:off x="5867400" y="4572000"/>
            <a:ext cx="3048000" cy="1295400"/>
            <a:chOff x="5867400" y="4572000"/>
            <a:chExt cx="3048000" cy="1295400"/>
          </a:xfrm>
        </p:grpSpPr>
        <p:sp>
          <p:nvSpPr>
            <p:cNvPr id="22" name="5-Point Star 21"/>
            <p:cNvSpPr/>
            <p:nvPr/>
          </p:nvSpPr>
          <p:spPr>
            <a:xfrm>
              <a:off x="5867400" y="5638800"/>
              <a:ext cx="228600" cy="228600"/>
            </a:xfrm>
            <a:prstGeom prst="star5">
              <a:avLst/>
            </a:prstGeom>
            <a:solidFill>
              <a:srgbClr val="FFFF00"/>
            </a:solidFill>
            <a:ln w="15875">
              <a:solidFill>
                <a:srgbClr val="FF0000"/>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TextBox 22"/>
            <p:cNvSpPr txBox="1"/>
            <p:nvPr/>
          </p:nvSpPr>
          <p:spPr>
            <a:xfrm>
              <a:off x="6324600" y="4572000"/>
              <a:ext cx="2590800" cy="1169551"/>
            </a:xfrm>
            <a:prstGeom prst="rect">
              <a:avLst/>
            </a:prstGeom>
            <a:noFill/>
          </p:spPr>
          <p:txBody>
            <a:bodyPr wrap="square" rtlCol="0">
              <a:spAutoFit/>
            </a:bodyPr>
            <a:lstStyle/>
            <a:p>
              <a:r>
                <a:rPr lang="en-US" sz="1000" smtClean="0"/>
                <a:t>I decided to speak with Karen Cullen, the Vice President of Corporate Communications at Ilitch Holdings, Inc. After confirming with others in her office, she stated that while Ilitch's parents were indeed Macedonian, Mike was in fact </a:t>
              </a:r>
              <a:r>
                <a:rPr lang="en-US" sz="1000" i="1" smtClean="0"/>
                <a:t>born in the city of Detroit, Michigan</a:t>
              </a:r>
              <a:r>
                <a:rPr lang="en-US" sz="1000" smtClean="0"/>
                <a:t>.</a:t>
              </a:r>
              <a:endParaRPr lang="en-US" sz="1000"/>
            </a:p>
          </p:txBody>
        </p:sp>
      </p:grpSp>
      <p:pic>
        <p:nvPicPr>
          <p:cNvPr id="1026" name="Picture 2"/>
          <p:cNvPicPr>
            <a:picLocks noChangeAspect="1" noChangeArrowheads="1"/>
          </p:cNvPicPr>
          <p:nvPr/>
        </p:nvPicPr>
        <p:blipFill>
          <a:blip r:embed="rId14"/>
          <a:srcRect/>
          <a:stretch>
            <a:fillRect/>
          </a:stretch>
        </p:blipFill>
        <p:spPr bwMode="auto">
          <a:xfrm>
            <a:off x="1828800" y="1524000"/>
            <a:ext cx="3912140" cy="4157878"/>
          </a:xfrm>
          <a:prstGeom prst="rect">
            <a:avLst/>
          </a:prstGeom>
          <a:noFill/>
          <a:ln w="22225">
            <a:solidFill>
              <a:srgbClr val="FF0000"/>
            </a:solidFill>
            <a:miter lim="800000"/>
            <a:headEnd/>
            <a:tailEnd/>
          </a:ln>
          <a:effectLst>
            <a:outerShdw blurRad="50800" dist="317500" dir="2700000" algn="tl" rotWithShape="0">
              <a:prstClr val="black">
                <a:alpha val="40000"/>
              </a:prstClr>
            </a:outerShdw>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checkerboard(across)">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diamond(in)">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7" presetClass="entr" presetSubtype="4" fill="hold" nodeType="click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1000" fill="hold"/>
                                        <p:tgtEl>
                                          <p:spTgt spid="9"/>
                                        </p:tgtEl>
                                        <p:attrNameLst>
                                          <p:attrName>ppt_x</p:attrName>
                                        </p:attrNameLst>
                                      </p:cBhvr>
                                      <p:tavLst>
                                        <p:tav tm="0">
                                          <p:val>
                                            <p:strVal val="#ppt_x"/>
                                          </p:val>
                                        </p:tav>
                                        <p:tav tm="100000">
                                          <p:val>
                                            <p:strVal val="#ppt_x"/>
                                          </p:val>
                                        </p:tav>
                                      </p:tavLst>
                                    </p:anim>
                                    <p:anim calcmode="lin" valueType="num">
                                      <p:cBhvr additive="base">
                                        <p:cTn id="18" dur="10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7" presetClass="entr" presetSubtype="4" fill="hold" grpId="0" nodeType="click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additive="base">
                                        <p:cTn id="23" dur="500" fill="hold"/>
                                        <p:tgtEl>
                                          <p:spTgt spid="10"/>
                                        </p:tgtEl>
                                        <p:attrNameLst>
                                          <p:attrName>ppt_x</p:attrName>
                                        </p:attrNameLst>
                                      </p:cBhvr>
                                      <p:tavLst>
                                        <p:tav tm="0">
                                          <p:val>
                                            <p:strVal val="#ppt_x"/>
                                          </p:val>
                                        </p:tav>
                                        <p:tav tm="100000">
                                          <p:val>
                                            <p:strVal val="#ppt_x"/>
                                          </p:val>
                                        </p:tav>
                                      </p:tavLst>
                                    </p:anim>
                                    <p:anim calcmode="lin" valueType="num">
                                      <p:cBhvr additive="base">
                                        <p:cTn id="2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7" presetClass="entr" presetSubtype="4" fill="hold" grpId="0" nodeType="clickEffect">
                                  <p:stCondLst>
                                    <p:cond delay="0"/>
                                  </p:stCondLst>
                                  <p:childTnLst>
                                    <p:set>
                                      <p:cBhvr>
                                        <p:cTn id="28" dur="1" fill="hold">
                                          <p:stCondLst>
                                            <p:cond delay="0"/>
                                          </p:stCondLst>
                                        </p:cTn>
                                        <p:tgtEl>
                                          <p:spTgt spid="11"/>
                                        </p:tgtEl>
                                        <p:attrNameLst>
                                          <p:attrName>style.visibility</p:attrName>
                                        </p:attrNameLst>
                                      </p:cBhvr>
                                      <p:to>
                                        <p:strVal val="visible"/>
                                      </p:to>
                                    </p:set>
                                    <p:anim calcmode="lin" valueType="num">
                                      <p:cBhvr additive="base">
                                        <p:cTn id="29" dur="500" fill="hold"/>
                                        <p:tgtEl>
                                          <p:spTgt spid="11"/>
                                        </p:tgtEl>
                                        <p:attrNameLst>
                                          <p:attrName>ppt_x</p:attrName>
                                        </p:attrNameLst>
                                      </p:cBhvr>
                                      <p:tavLst>
                                        <p:tav tm="0">
                                          <p:val>
                                            <p:strVal val="#ppt_x"/>
                                          </p:val>
                                        </p:tav>
                                        <p:tav tm="100000">
                                          <p:val>
                                            <p:strVal val="#ppt_x"/>
                                          </p:val>
                                        </p:tav>
                                      </p:tavLst>
                                    </p:anim>
                                    <p:anim calcmode="lin" valueType="num">
                                      <p:cBhvr additive="base">
                                        <p:cTn id="30"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7" presetClass="entr" presetSubtype="4" fill="hold" grpId="0" nodeType="click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additive="base">
                                        <p:cTn id="35" dur="500" fill="hold"/>
                                        <p:tgtEl>
                                          <p:spTgt spid="12"/>
                                        </p:tgtEl>
                                        <p:attrNameLst>
                                          <p:attrName>ppt_x</p:attrName>
                                        </p:attrNameLst>
                                      </p:cBhvr>
                                      <p:tavLst>
                                        <p:tav tm="0">
                                          <p:val>
                                            <p:strVal val="#ppt_x"/>
                                          </p:val>
                                        </p:tav>
                                        <p:tav tm="100000">
                                          <p:val>
                                            <p:strVal val="#ppt_x"/>
                                          </p:val>
                                        </p:tav>
                                      </p:tavLst>
                                    </p:anim>
                                    <p:anim calcmode="lin" valueType="num">
                                      <p:cBhvr additive="base">
                                        <p:cTn id="36"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7" presetClass="entr" presetSubtype="4" fill="hold" grpId="0" nodeType="clickEffect">
                                  <p:stCondLst>
                                    <p:cond delay="0"/>
                                  </p:stCondLst>
                                  <p:childTnLst>
                                    <p:set>
                                      <p:cBhvr>
                                        <p:cTn id="40" dur="1" fill="hold">
                                          <p:stCondLst>
                                            <p:cond delay="0"/>
                                          </p:stCondLst>
                                        </p:cTn>
                                        <p:tgtEl>
                                          <p:spTgt spid="13"/>
                                        </p:tgtEl>
                                        <p:attrNameLst>
                                          <p:attrName>style.visibility</p:attrName>
                                        </p:attrNameLst>
                                      </p:cBhvr>
                                      <p:to>
                                        <p:strVal val="visible"/>
                                      </p:to>
                                    </p:set>
                                    <p:anim calcmode="lin" valueType="num">
                                      <p:cBhvr additive="base">
                                        <p:cTn id="41" dur="500" fill="hold"/>
                                        <p:tgtEl>
                                          <p:spTgt spid="13"/>
                                        </p:tgtEl>
                                        <p:attrNameLst>
                                          <p:attrName>ppt_x</p:attrName>
                                        </p:attrNameLst>
                                      </p:cBhvr>
                                      <p:tavLst>
                                        <p:tav tm="0">
                                          <p:val>
                                            <p:strVal val="#ppt_x"/>
                                          </p:val>
                                        </p:tav>
                                        <p:tav tm="100000">
                                          <p:val>
                                            <p:strVal val="#ppt_x"/>
                                          </p:val>
                                        </p:tav>
                                      </p:tavLst>
                                    </p:anim>
                                    <p:anim calcmode="lin" valueType="num">
                                      <p:cBhvr additive="base">
                                        <p:cTn id="42"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7" presetClass="entr" presetSubtype="4" fill="hold" grpId="0" nodeType="clickEffect">
                                  <p:stCondLst>
                                    <p:cond delay="0"/>
                                  </p:stCondLst>
                                  <p:childTnLst>
                                    <p:set>
                                      <p:cBhvr>
                                        <p:cTn id="46" dur="1" fill="hold">
                                          <p:stCondLst>
                                            <p:cond delay="0"/>
                                          </p:stCondLst>
                                        </p:cTn>
                                        <p:tgtEl>
                                          <p:spTgt spid="14"/>
                                        </p:tgtEl>
                                        <p:attrNameLst>
                                          <p:attrName>style.visibility</p:attrName>
                                        </p:attrNameLst>
                                      </p:cBhvr>
                                      <p:to>
                                        <p:strVal val="visible"/>
                                      </p:to>
                                    </p:set>
                                    <p:anim calcmode="lin" valueType="num">
                                      <p:cBhvr additive="base">
                                        <p:cTn id="47" dur="500" fill="hold"/>
                                        <p:tgtEl>
                                          <p:spTgt spid="14"/>
                                        </p:tgtEl>
                                        <p:attrNameLst>
                                          <p:attrName>ppt_x</p:attrName>
                                        </p:attrNameLst>
                                      </p:cBhvr>
                                      <p:tavLst>
                                        <p:tav tm="0">
                                          <p:val>
                                            <p:strVal val="#ppt_x"/>
                                          </p:val>
                                        </p:tav>
                                        <p:tav tm="100000">
                                          <p:val>
                                            <p:strVal val="#ppt_x"/>
                                          </p:val>
                                        </p:tav>
                                      </p:tavLst>
                                    </p:anim>
                                    <p:anim calcmode="lin" valueType="num">
                                      <p:cBhvr additive="base">
                                        <p:cTn id="48"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7" presetClass="entr" presetSubtype="4" fill="hold" grpId="0" nodeType="clickEffect">
                                  <p:stCondLst>
                                    <p:cond delay="0"/>
                                  </p:stCondLst>
                                  <p:childTnLst>
                                    <p:set>
                                      <p:cBhvr>
                                        <p:cTn id="52" dur="1" fill="hold">
                                          <p:stCondLst>
                                            <p:cond delay="0"/>
                                          </p:stCondLst>
                                        </p:cTn>
                                        <p:tgtEl>
                                          <p:spTgt spid="16"/>
                                        </p:tgtEl>
                                        <p:attrNameLst>
                                          <p:attrName>style.visibility</p:attrName>
                                        </p:attrNameLst>
                                      </p:cBhvr>
                                      <p:to>
                                        <p:strVal val="visible"/>
                                      </p:to>
                                    </p:set>
                                    <p:anim calcmode="lin" valueType="num">
                                      <p:cBhvr additive="base">
                                        <p:cTn id="53" dur="500" fill="hold"/>
                                        <p:tgtEl>
                                          <p:spTgt spid="16"/>
                                        </p:tgtEl>
                                        <p:attrNameLst>
                                          <p:attrName>ppt_x</p:attrName>
                                        </p:attrNameLst>
                                      </p:cBhvr>
                                      <p:tavLst>
                                        <p:tav tm="0">
                                          <p:val>
                                            <p:strVal val="#ppt_x"/>
                                          </p:val>
                                        </p:tav>
                                        <p:tav tm="100000">
                                          <p:val>
                                            <p:strVal val="#ppt_x"/>
                                          </p:val>
                                        </p:tav>
                                      </p:tavLst>
                                    </p:anim>
                                    <p:anim calcmode="lin" valueType="num">
                                      <p:cBhvr additive="base">
                                        <p:cTn id="54"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7" presetClass="entr" presetSubtype="4" fill="hold" grpId="0" nodeType="clickEffect">
                                  <p:stCondLst>
                                    <p:cond delay="0"/>
                                  </p:stCondLst>
                                  <p:childTnLst>
                                    <p:set>
                                      <p:cBhvr>
                                        <p:cTn id="58" dur="1" fill="hold">
                                          <p:stCondLst>
                                            <p:cond delay="0"/>
                                          </p:stCondLst>
                                        </p:cTn>
                                        <p:tgtEl>
                                          <p:spTgt spid="15"/>
                                        </p:tgtEl>
                                        <p:attrNameLst>
                                          <p:attrName>style.visibility</p:attrName>
                                        </p:attrNameLst>
                                      </p:cBhvr>
                                      <p:to>
                                        <p:strVal val="visible"/>
                                      </p:to>
                                    </p:set>
                                    <p:anim calcmode="lin" valueType="num">
                                      <p:cBhvr additive="base">
                                        <p:cTn id="59" dur="500" fill="hold"/>
                                        <p:tgtEl>
                                          <p:spTgt spid="15"/>
                                        </p:tgtEl>
                                        <p:attrNameLst>
                                          <p:attrName>ppt_x</p:attrName>
                                        </p:attrNameLst>
                                      </p:cBhvr>
                                      <p:tavLst>
                                        <p:tav tm="0">
                                          <p:val>
                                            <p:strVal val="#ppt_x"/>
                                          </p:val>
                                        </p:tav>
                                        <p:tav tm="100000">
                                          <p:val>
                                            <p:strVal val="#ppt_x"/>
                                          </p:val>
                                        </p:tav>
                                      </p:tavLst>
                                    </p:anim>
                                    <p:anim calcmode="lin" valueType="num">
                                      <p:cBhvr additive="base">
                                        <p:cTn id="60"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61" fill="hold">
                      <p:stCondLst>
                        <p:cond delay="indefinite"/>
                      </p:stCondLst>
                      <p:childTnLst>
                        <p:par>
                          <p:cTn id="62" fill="hold">
                            <p:stCondLst>
                              <p:cond delay="0"/>
                            </p:stCondLst>
                            <p:childTnLst>
                              <p:par>
                                <p:cTn id="63" presetID="7" presetClass="entr" presetSubtype="4" fill="hold" grpId="0" nodeType="click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500" fill="hold"/>
                                        <p:tgtEl>
                                          <p:spTgt spid="17"/>
                                        </p:tgtEl>
                                        <p:attrNameLst>
                                          <p:attrName>ppt_x</p:attrName>
                                        </p:attrNameLst>
                                      </p:cBhvr>
                                      <p:tavLst>
                                        <p:tav tm="0">
                                          <p:val>
                                            <p:strVal val="#ppt_x"/>
                                          </p:val>
                                        </p:tav>
                                        <p:tav tm="100000">
                                          <p:val>
                                            <p:strVal val="#ppt_x"/>
                                          </p:val>
                                        </p:tav>
                                      </p:tavLst>
                                    </p:anim>
                                    <p:anim calcmode="lin" valueType="num">
                                      <p:cBhvr additive="base">
                                        <p:cTn id="66"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67" fill="hold">
                      <p:stCondLst>
                        <p:cond delay="indefinite"/>
                      </p:stCondLst>
                      <p:childTnLst>
                        <p:par>
                          <p:cTn id="68" fill="hold">
                            <p:stCondLst>
                              <p:cond delay="0"/>
                            </p:stCondLst>
                            <p:childTnLst>
                              <p:par>
                                <p:cTn id="69" presetID="7" presetClass="entr" presetSubtype="4" fill="hold" grpId="0" nodeType="clickEffect">
                                  <p:stCondLst>
                                    <p:cond delay="0"/>
                                  </p:stCondLst>
                                  <p:childTnLst>
                                    <p:set>
                                      <p:cBhvr>
                                        <p:cTn id="70" dur="1" fill="hold">
                                          <p:stCondLst>
                                            <p:cond delay="0"/>
                                          </p:stCondLst>
                                        </p:cTn>
                                        <p:tgtEl>
                                          <p:spTgt spid="18"/>
                                        </p:tgtEl>
                                        <p:attrNameLst>
                                          <p:attrName>style.visibility</p:attrName>
                                        </p:attrNameLst>
                                      </p:cBhvr>
                                      <p:to>
                                        <p:strVal val="visible"/>
                                      </p:to>
                                    </p:set>
                                    <p:anim calcmode="lin" valueType="num">
                                      <p:cBhvr additive="base">
                                        <p:cTn id="71" dur="500" fill="hold"/>
                                        <p:tgtEl>
                                          <p:spTgt spid="18"/>
                                        </p:tgtEl>
                                        <p:attrNameLst>
                                          <p:attrName>ppt_x</p:attrName>
                                        </p:attrNameLst>
                                      </p:cBhvr>
                                      <p:tavLst>
                                        <p:tav tm="0">
                                          <p:val>
                                            <p:strVal val="#ppt_x"/>
                                          </p:val>
                                        </p:tav>
                                        <p:tav tm="100000">
                                          <p:val>
                                            <p:strVal val="#ppt_x"/>
                                          </p:val>
                                        </p:tav>
                                      </p:tavLst>
                                    </p:anim>
                                    <p:anim calcmode="lin" valueType="num">
                                      <p:cBhvr additive="base">
                                        <p:cTn id="72"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73" fill="hold">
                      <p:stCondLst>
                        <p:cond delay="indefinite"/>
                      </p:stCondLst>
                      <p:childTnLst>
                        <p:par>
                          <p:cTn id="74" fill="hold">
                            <p:stCondLst>
                              <p:cond delay="0"/>
                            </p:stCondLst>
                            <p:childTnLst>
                              <p:par>
                                <p:cTn id="75" presetID="53" presetClass="entr" presetSubtype="0" fill="hold" nodeType="clickEffect">
                                  <p:stCondLst>
                                    <p:cond delay="0"/>
                                  </p:stCondLst>
                                  <p:childTnLst>
                                    <p:set>
                                      <p:cBhvr>
                                        <p:cTn id="76" dur="1" fill="hold">
                                          <p:stCondLst>
                                            <p:cond delay="0"/>
                                          </p:stCondLst>
                                        </p:cTn>
                                        <p:tgtEl>
                                          <p:spTgt spid="1026"/>
                                        </p:tgtEl>
                                        <p:attrNameLst>
                                          <p:attrName>style.visibility</p:attrName>
                                        </p:attrNameLst>
                                      </p:cBhvr>
                                      <p:to>
                                        <p:strVal val="visible"/>
                                      </p:to>
                                    </p:set>
                                    <p:anim calcmode="lin" valueType="num">
                                      <p:cBhvr>
                                        <p:cTn id="77" dur="5000" fill="hold"/>
                                        <p:tgtEl>
                                          <p:spTgt spid="1026"/>
                                        </p:tgtEl>
                                        <p:attrNameLst>
                                          <p:attrName>ppt_w</p:attrName>
                                        </p:attrNameLst>
                                      </p:cBhvr>
                                      <p:tavLst>
                                        <p:tav tm="0">
                                          <p:val>
                                            <p:fltVal val="0"/>
                                          </p:val>
                                        </p:tav>
                                        <p:tav tm="100000">
                                          <p:val>
                                            <p:strVal val="#ppt_w"/>
                                          </p:val>
                                        </p:tav>
                                      </p:tavLst>
                                    </p:anim>
                                    <p:anim calcmode="lin" valueType="num">
                                      <p:cBhvr>
                                        <p:cTn id="78" dur="5000" fill="hold"/>
                                        <p:tgtEl>
                                          <p:spTgt spid="1026"/>
                                        </p:tgtEl>
                                        <p:attrNameLst>
                                          <p:attrName>ppt_h</p:attrName>
                                        </p:attrNameLst>
                                      </p:cBhvr>
                                      <p:tavLst>
                                        <p:tav tm="0">
                                          <p:val>
                                            <p:fltVal val="0"/>
                                          </p:val>
                                        </p:tav>
                                        <p:tav tm="100000">
                                          <p:val>
                                            <p:strVal val="#ppt_h"/>
                                          </p:val>
                                        </p:tav>
                                      </p:tavLst>
                                    </p:anim>
                                    <p:animEffect transition="in" filter="fade">
                                      <p:cBhvr>
                                        <p:cTn id="79" dur="5000"/>
                                        <p:tgtEl>
                                          <p:spTgt spid="1026"/>
                                        </p:tgtEl>
                                      </p:cBhvr>
                                    </p:animEffect>
                                  </p:childTnLst>
                                </p:cTn>
                              </p:par>
                            </p:childTnLst>
                          </p:cTn>
                        </p:par>
                      </p:childTnLst>
                    </p:cTn>
                  </p:par>
                  <p:par>
                    <p:cTn id="80" fill="hold">
                      <p:stCondLst>
                        <p:cond delay="indefinite"/>
                      </p:stCondLst>
                      <p:childTnLst>
                        <p:par>
                          <p:cTn id="81" fill="hold">
                            <p:stCondLst>
                              <p:cond delay="0"/>
                            </p:stCondLst>
                            <p:childTnLst>
                              <p:par>
                                <p:cTn id="82" presetID="34" presetClass="entr" presetSubtype="0" fill="hold" nodeType="clickEffect">
                                  <p:stCondLst>
                                    <p:cond delay="0"/>
                                  </p:stCondLst>
                                  <p:childTnLst>
                                    <p:set>
                                      <p:cBhvr>
                                        <p:cTn id="83" dur="1" fill="hold">
                                          <p:stCondLst>
                                            <p:cond delay="0"/>
                                          </p:stCondLst>
                                        </p:cTn>
                                        <p:tgtEl>
                                          <p:spTgt spid="24"/>
                                        </p:tgtEl>
                                        <p:attrNameLst>
                                          <p:attrName>style.visibility</p:attrName>
                                        </p:attrNameLst>
                                      </p:cBhvr>
                                      <p:to>
                                        <p:strVal val="visible"/>
                                      </p:to>
                                    </p:set>
                                    <p:anim from="(-#ppt_w/2)" to="(#ppt_x)" calcmode="lin" valueType="num">
                                      <p:cBhvr>
                                        <p:cTn id="84" dur="600" fill="hold">
                                          <p:stCondLst>
                                            <p:cond delay="0"/>
                                          </p:stCondLst>
                                        </p:cTn>
                                        <p:tgtEl>
                                          <p:spTgt spid="24"/>
                                        </p:tgtEl>
                                        <p:attrNameLst>
                                          <p:attrName>ppt_x</p:attrName>
                                        </p:attrNameLst>
                                      </p:cBhvr>
                                    </p:anim>
                                    <p:anim from="0" to="-1.0" calcmode="lin" valueType="num">
                                      <p:cBhvr>
                                        <p:cTn id="85" dur="200" decel="50000" autoRev="1" fill="hold">
                                          <p:stCondLst>
                                            <p:cond delay="600"/>
                                          </p:stCondLst>
                                        </p:cTn>
                                        <p:tgtEl>
                                          <p:spTgt spid="24"/>
                                        </p:tgtEl>
                                        <p:attrNameLst>
                                          <p:attrName>xshear</p:attrName>
                                        </p:attrNameLst>
                                      </p:cBhvr>
                                    </p:anim>
                                    <p:animScale>
                                      <p:cBhvr>
                                        <p:cTn id="86" dur="200" decel="100000" autoRev="1" fill="hold">
                                          <p:stCondLst>
                                            <p:cond delay="600"/>
                                          </p:stCondLst>
                                        </p:cTn>
                                        <p:tgtEl>
                                          <p:spTgt spid="24"/>
                                        </p:tgtEl>
                                      </p:cBhvr>
                                      <p:from x="100000" y="100000"/>
                                      <p:to x="80000" y="100000"/>
                                    </p:animScale>
                                    <p:anim by="(#ppt_h/3+#ppt_w*0.1)" calcmode="lin" valueType="num">
                                      <p:cBhvr additive="sum">
                                        <p:cTn id="87" dur="200" decel="100000" autoRev="1" fill="hold">
                                          <p:stCondLst>
                                            <p:cond delay="600"/>
                                          </p:stCondLst>
                                        </p:cTn>
                                        <p:tgtEl>
                                          <p:spTgt spid="24"/>
                                        </p:tgtEl>
                                        <p:attrNameLst>
                                          <p:attrName>ppt_x</p:attrName>
                                        </p:attrNameLst>
                                      </p:cBhvr>
                                    </p:anim>
                                  </p:childTnLst>
                                </p:cTn>
                              </p:par>
                            </p:childTnLst>
                          </p:cTn>
                        </p:par>
                      </p:childTnLst>
                    </p:cTn>
                  </p:par>
                  <p:par>
                    <p:cTn id="88" fill="hold">
                      <p:stCondLst>
                        <p:cond delay="indefinite"/>
                      </p:stCondLst>
                      <p:childTnLst>
                        <p:par>
                          <p:cTn id="89" fill="hold">
                            <p:stCondLst>
                              <p:cond delay="0"/>
                            </p:stCondLst>
                            <p:childTnLst>
                              <p:par>
                                <p:cTn id="90" presetID="29" presetClass="exit" presetSubtype="0" fill="hold" nodeType="clickEffect">
                                  <p:stCondLst>
                                    <p:cond delay="0"/>
                                  </p:stCondLst>
                                  <p:childTnLst>
                                    <p:anim calcmode="lin" valueType="num">
                                      <p:cBhvr>
                                        <p:cTn id="91" dur="1000"/>
                                        <p:tgtEl>
                                          <p:spTgt spid="1026"/>
                                        </p:tgtEl>
                                        <p:attrNameLst>
                                          <p:attrName>ppt_x</p:attrName>
                                        </p:attrNameLst>
                                      </p:cBhvr>
                                      <p:tavLst>
                                        <p:tav tm="0">
                                          <p:val>
                                            <p:strVal val="ppt_x"/>
                                          </p:val>
                                        </p:tav>
                                        <p:tav tm="100000">
                                          <p:val>
                                            <p:strVal val="ppt_x-.2"/>
                                          </p:val>
                                        </p:tav>
                                      </p:tavLst>
                                    </p:anim>
                                    <p:anim calcmode="lin" valueType="num">
                                      <p:cBhvr>
                                        <p:cTn id="92" dur="1000"/>
                                        <p:tgtEl>
                                          <p:spTgt spid="1026"/>
                                        </p:tgtEl>
                                        <p:attrNameLst>
                                          <p:attrName>ppt_y</p:attrName>
                                        </p:attrNameLst>
                                      </p:cBhvr>
                                      <p:tavLst>
                                        <p:tav tm="0">
                                          <p:val>
                                            <p:strVal val="ppt_y"/>
                                          </p:val>
                                        </p:tav>
                                        <p:tav tm="100000">
                                          <p:val>
                                            <p:strVal val="ppt_y"/>
                                          </p:val>
                                        </p:tav>
                                      </p:tavLst>
                                    </p:anim>
                                    <p:animEffect transition="out" filter="fade">
                                      <p:cBhvr>
                                        <p:cTn id="93" dur="1000"/>
                                        <p:tgtEl>
                                          <p:spTgt spid="1026"/>
                                        </p:tgtEl>
                                      </p:cBhvr>
                                    </p:animEffect>
                                    <p:set>
                                      <p:cBhvr>
                                        <p:cTn id="94" dur="1" fill="hold">
                                          <p:stCondLst>
                                            <p:cond delay="999"/>
                                          </p:stCondLst>
                                        </p:cTn>
                                        <p:tgtEl>
                                          <p:spTgt spid="1026"/>
                                        </p:tgtEl>
                                        <p:attrNameLst>
                                          <p:attrName>style.visibility</p:attrName>
                                        </p:attrNameLst>
                                      </p:cBhvr>
                                      <p:to>
                                        <p:strVal val="hidden"/>
                                      </p:to>
                                    </p:set>
                                  </p:childTnLst>
                                </p:cTn>
                              </p:par>
                            </p:childTnLst>
                          </p:cTn>
                        </p:par>
                      </p:childTnLst>
                    </p:cTn>
                  </p:par>
                  <p:par>
                    <p:cTn id="95" fill="hold">
                      <p:stCondLst>
                        <p:cond delay="indefinite"/>
                      </p:stCondLst>
                      <p:childTnLst>
                        <p:par>
                          <p:cTn id="96" fill="hold">
                            <p:stCondLst>
                              <p:cond delay="0"/>
                            </p:stCondLst>
                            <p:childTnLst>
                              <p:par>
                                <p:cTn id="97" presetID="7" presetClass="entr" presetSubtype="4" fill="hold" grpId="0" nodeType="clickEffect">
                                  <p:stCondLst>
                                    <p:cond delay="0"/>
                                  </p:stCondLst>
                                  <p:childTnLst>
                                    <p:set>
                                      <p:cBhvr>
                                        <p:cTn id="98" dur="1" fill="hold">
                                          <p:stCondLst>
                                            <p:cond delay="0"/>
                                          </p:stCondLst>
                                        </p:cTn>
                                        <p:tgtEl>
                                          <p:spTgt spid="19"/>
                                        </p:tgtEl>
                                        <p:attrNameLst>
                                          <p:attrName>style.visibility</p:attrName>
                                        </p:attrNameLst>
                                      </p:cBhvr>
                                      <p:to>
                                        <p:strVal val="visible"/>
                                      </p:to>
                                    </p:set>
                                    <p:anim calcmode="lin" valueType="num">
                                      <p:cBhvr additive="base">
                                        <p:cTn id="99" dur="500" fill="hold"/>
                                        <p:tgtEl>
                                          <p:spTgt spid="19"/>
                                        </p:tgtEl>
                                        <p:attrNameLst>
                                          <p:attrName>ppt_x</p:attrName>
                                        </p:attrNameLst>
                                      </p:cBhvr>
                                      <p:tavLst>
                                        <p:tav tm="0">
                                          <p:val>
                                            <p:strVal val="#ppt_x"/>
                                          </p:val>
                                        </p:tav>
                                        <p:tav tm="100000">
                                          <p:val>
                                            <p:strVal val="#ppt_x"/>
                                          </p:val>
                                        </p:tav>
                                      </p:tavLst>
                                    </p:anim>
                                    <p:anim calcmode="lin" valueType="num">
                                      <p:cBhvr additive="base">
                                        <p:cTn id="100"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par>
                    <p:cTn id="101" fill="hold">
                      <p:stCondLst>
                        <p:cond delay="indefinite"/>
                      </p:stCondLst>
                      <p:childTnLst>
                        <p:par>
                          <p:cTn id="102" fill="hold">
                            <p:stCondLst>
                              <p:cond delay="0"/>
                            </p:stCondLst>
                            <p:childTnLst>
                              <p:par>
                                <p:cTn id="103" presetID="7" presetClass="entr" presetSubtype="4" fill="hold" grpId="0" nodeType="clickEffect">
                                  <p:stCondLst>
                                    <p:cond delay="0"/>
                                  </p:stCondLst>
                                  <p:childTnLst>
                                    <p:set>
                                      <p:cBhvr>
                                        <p:cTn id="104" dur="1" fill="hold">
                                          <p:stCondLst>
                                            <p:cond delay="0"/>
                                          </p:stCondLst>
                                        </p:cTn>
                                        <p:tgtEl>
                                          <p:spTgt spid="20"/>
                                        </p:tgtEl>
                                        <p:attrNameLst>
                                          <p:attrName>style.visibility</p:attrName>
                                        </p:attrNameLst>
                                      </p:cBhvr>
                                      <p:to>
                                        <p:strVal val="visible"/>
                                      </p:to>
                                    </p:set>
                                    <p:anim calcmode="lin" valueType="num">
                                      <p:cBhvr additive="base">
                                        <p:cTn id="105" dur="500" fill="hold"/>
                                        <p:tgtEl>
                                          <p:spTgt spid="20"/>
                                        </p:tgtEl>
                                        <p:attrNameLst>
                                          <p:attrName>ppt_x</p:attrName>
                                        </p:attrNameLst>
                                      </p:cBhvr>
                                      <p:tavLst>
                                        <p:tav tm="0">
                                          <p:val>
                                            <p:strVal val="#ppt_x"/>
                                          </p:val>
                                        </p:tav>
                                        <p:tav tm="100000">
                                          <p:val>
                                            <p:strVal val="#ppt_x"/>
                                          </p:val>
                                        </p:tav>
                                      </p:tavLst>
                                    </p:anim>
                                    <p:anim calcmode="lin" valueType="num">
                                      <p:cBhvr additive="base">
                                        <p:cTn id="106"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par>
                    <p:cTn id="107" fill="hold">
                      <p:stCondLst>
                        <p:cond delay="indefinite"/>
                      </p:stCondLst>
                      <p:childTnLst>
                        <p:par>
                          <p:cTn id="108" fill="hold">
                            <p:stCondLst>
                              <p:cond delay="0"/>
                            </p:stCondLst>
                            <p:childTnLst>
                              <p:par>
                                <p:cTn id="109" presetID="7" presetClass="entr" presetSubtype="4" fill="hold" grpId="0" nodeType="clickEffect">
                                  <p:stCondLst>
                                    <p:cond delay="0"/>
                                  </p:stCondLst>
                                  <p:childTnLst>
                                    <p:set>
                                      <p:cBhvr>
                                        <p:cTn id="110" dur="1" fill="hold">
                                          <p:stCondLst>
                                            <p:cond delay="0"/>
                                          </p:stCondLst>
                                        </p:cTn>
                                        <p:tgtEl>
                                          <p:spTgt spid="21"/>
                                        </p:tgtEl>
                                        <p:attrNameLst>
                                          <p:attrName>style.visibility</p:attrName>
                                        </p:attrNameLst>
                                      </p:cBhvr>
                                      <p:to>
                                        <p:strVal val="visible"/>
                                      </p:to>
                                    </p:set>
                                    <p:anim calcmode="lin" valueType="num">
                                      <p:cBhvr additive="base">
                                        <p:cTn id="111" dur="500" fill="hold"/>
                                        <p:tgtEl>
                                          <p:spTgt spid="21"/>
                                        </p:tgtEl>
                                        <p:attrNameLst>
                                          <p:attrName>ppt_x</p:attrName>
                                        </p:attrNameLst>
                                      </p:cBhvr>
                                      <p:tavLst>
                                        <p:tav tm="0">
                                          <p:val>
                                            <p:strVal val="#ppt_x"/>
                                          </p:val>
                                        </p:tav>
                                        <p:tav tm="100000">
                                          <p:val>
                                            <p:strVal val="#ppt_x"/>
                                          </p:val>
                                        </p:tav>
                                      </p:tavLst>
                                    </p:anim>
                                    <p:anim calcmode="lin" valueType="num">
                                      <p:cBhvr additive="base">
                                        <p:cTn id="112"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10" grpId="0" animBg="1"/>
      <p:bldP spid="11" grpId="0" animBg="1"/>
      <p:bldP spid="12" grpId="0" animBg="1"/>
      <p:bldP spid="13" grpId="0" animBg="1"/>
      <p:bldP spid="14" grpId="0" animBg="1"/>
      <p:bldP spid="16" grpId="0" animBg="1"/>
      <p:bldP spid="15" grpId="0" animBg="1"/>
      <p:bldP spid="17" grpId="0" animBg="1"/>
      <p:bldP spid="18" grpId="0" animBg="1"/>
      <p:bldP spid="19" grpId="0" animBg="1"/>
      <p:bldP spid="20" grpId="0" animBg="1"/>
      <p:bldP spid="21"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smtClean="0"/>
              <a:t>Which encyclopedia article lede do you prefer?</a:t>
            </a:r>
            <a:endParaRPr lang="en-US"/>
          </a:p>
        </p:txBody>
      </p:sp>
      <p:sp>
        <p:nvSpPr>
          <p:cNvPr id="3" name="Footer Placeholder 2"/>
          <p:cNvSpPr>
            <a:spLocks noGrp="1"/>
          </p:cNvSpPr>
          <p:nvPr>
            <p:ph type="ftr" sz="quarter" idx="11"/>
          </p:nvPr>
        </p:nvSpPr>
        <p:spPr/>
        <p:txBody>
          <a:bodyPr/>
          <a:lstStyle/>
          <a:p>
            <a:r>
              <a:rPr lang="en-US" smtClean="0"/>
              <a:t>Some rights reserved, MyWikiBiz.com</a:t>
            </a:r>
            <a:endParaRPr lang="en-US"/>
          </a:p>
        </p:txBody>
      </p:sp>
      <p:sp>
        <p:nvSpPr>
          <p:cNvPr id="4" name="Slide Number Placeholder 3"/>
          <p:cNvSpPr>
            <a:spLocks noGrp="1"/>
          </p:cNvSpPr>
          <p:nvPr>
            <p:ph type="sldNum" sz="quarter" idx="12"/>
          </p:nvPr>
        </p:nvSpPr>
        <p:spPr/>
        <p:txBody>
          <a:bodyPr/>
          <a:lstStyle/>
          <a:p>
            <a:fld id="{75B881E7-2283-4A36-BBC8-F8191F81D2D8}" type="slidenum">
              <a:rPr lang="en-US" smtClean="0"/>
              <a:pPr/>
              <a:t>10</a:t>
            </a:fld>
            <a:endParaRPr lang="en-US"/>
          </a:p>
        </p:txBody>
      </p:sp>
      <p:sp>
        <p:nvSpPr>
          <p:cNvPr id="6" name="TextBox 5"/>
          <p:cNvSpPr txBox="1"/>
          <p:nvPr/>
        </p:nvSpPr>
        <p:spPr>
          <a:xfrm>
            <a:off x="228600" y="1586350"/>
            <a:ext cx="2819400" cy="2939266"/>
          </a:xfrm>
          <a:prstGeom prst="rect">
            <a:avLst/>
          </a:prstGeom>
          <a:noFill/>
        </p:spPr>
        <p:txBody>
          <a:bodyPr wrap="square" rtlCol="0">
            <a:spAutoFit/>
          </a:bodyPr>
          <a:lstStyle/>
          <a:p>
            <a:r>
              <a:rPr lang="en-US" sz="1600" smtClean="0"/>
              <a:t>A </a:t>
            </a:r>
            <a:r>
              <a:rPr lang="en-US" sz="1600" b="1" smtClean="0"/>
              <a:t>hard disk drive</a:t>
            </a:r>
            <a:r>
              <a:rPr lang="en-US" sz="1600" smtClean="0"/>
              <a:t> (HDD; also hard drive or hard disk) is a non-volatile, random access digital magnetic data storage device. </a:t>
            </a:r>
            <a:r>
              <a:rPr lang="en-US" sz="1500" smtClean="0"/>
              <a:t>It features rotating rigid platters on a motor-driven spindle within a protective enclosure. Data is magnetically read from and written to the platter by read/write heads that float on a film of air above the platters.</a:t>
            </a:r>
            <a:endParaRPr lang="en-US" sz="1500"/>
          </a:p>
        </p:txBody>
      </p:sp>
      <p:sp>
        <p:nvSpPr>
          <p:cNvPr id="7" name="Rectangle 6"/>
          <p:cNvSpPr/>
          <p:nvPr/>
        </p:nvSpPr>
        <p:spPr>
          <a:xfrm>
            <a:off x="3239000" y="1586350"/>
            <a:ext cx="2514600" cy="2923877"/>
          </a:xfrm>
          <a:prstGeom prst="rect">
            <a:avLst/>
          </a:prstGeom>
        </p:spPr>
        <p:txBody>
          <a:bodyPr wrap="square">
            <a:spAutoFit/>
          </a:bodyPr>
          <a:lstStyle/>
          <a:p>
            <a:r>
              <a:rPr lang="en-US" sz="1600" smtClean="0"/>
              <a:t>A </a:t>
            </a:r>
            <a:r>
              <a:rPr lang="en-US" sz="1600" b="1" smtClean="0"/>
              <a:t>hard disk </a:t>
            </a:r>
            <a:r>
              <a:rPr lang="en-US" sz="1600" smtClean="0"/>
              <a:t>is a magnetic storage medium for a microcomputer. </a:t>
            </a:r>
            <a:r>
              <a:rPr lang="en-US" sz="1500" smtClean="0"/>
              <a:t>Hard disks are flat, circular plates made of aluminum or glass and coated with a magnetic material. Hard disks for personal computers can store up to several gigabytes (billions of bytes) of information. </a:t>
            </a:r>
          </a:p>
        </p:txBody>
      </p:sp>
      <p:sp>
        <p:nvSpPr>
          <p:cNvPr id="9" name="Rectangle 8"/>
          <p:cNvSpPr/>
          <p:nvPr/>
        </p:nvSpPr>
        <p:spPr>
          <a:xfrm>
            <a:off x="5867400" y="1586350"/>
            <a:ext cx="3048000" cy="4139595"/>
          </a:xfrm>
          <a:prstGeom prst="rect">
            <a:avLst/>
          </a:prstGeom>
        </p:spPr>
        <p:txBody>
          <a:bodyPr wrap="square">
            <a:spAutoFit/>
          </a:bodyPr>
          <a:lstStyle/>
          <a:p>
            <a:r>
              <a:rPr lang="en-US" sz="1600" smtClean="0"/>
              <a:t>A </a:t>
            </a:r>
            <a:r>
              <a:rPr lang="en-US" sz="1600" b="1" smtClean="0"/>
              <a:t>hard disk</a:t>
            </a:r>
            <a:r>
              <a:rPr lang="en-US" sz="1600" smtClean="0"/>
              <a:t> is part of a unit, often called a “disk drive,” “hard drive,” or “hard disk drive,” that stores and provides relatively quick access to large amounts of data on an electromagnetically charged surface or set of surfaces. </a:t>
            </a:r>
            <a:r>
              <a:rPr lang="en-US" sz="1500" smtClean="0"/>
              <a:t>Today's computers typically come with a hard disk that contains several billion bytes (gigabytes) of storage.  A hard disk is really a set of stacked "disks," each of which, like phonograph records, has data recorded electromagnetically in concentric circles or "tracks" on the disk. </a:t>
            </a:r>
            <a:endParaRPr lang="en-US" sz="1500"/>
          </a:p>
        </p:txBody>
      </p:sp>
      <p:sp>
        <p:nvSpPr>
          <p:cNvPr id="12" name="TextBox 11"/>
          <p:cNvSpPr txBox="1"/>
          <p:nvPr/>
        </p:nvSpPr>
        <p:spPr>
          <a:xfrm>
            <a:off x="910329" y="5867400"/>
            <a:ext cx="1228221" cy="369332"/>
          </a:xfrm>
          <a:prstGeom prst="rect">
            <a:avLst/>
          </a:prstGeom>
          <a:solidFill>
            <a:schemeClr val="accent2">
              <a:lumMod val="40000"/>
              <a:lumOff val="60000"/>
              <a:alpha val="90000"/>
            </a:schemeClr>
          </a:solidFill>
          <a:ln w="28575">
            <a:solidFill>
              <a:srgbClr val="FF0000"/>
            </a:solidFill>
          </a:ln>
        </p:spPr>
        <p:txBody>
          <a:bodyPr wrap="none" rtlCol="0">
            <a:spAutoFit/>
          </a:bodyPr>
          <a:lstStyle/>
          <a:p>
            <a:pPr algn="ctr"/>
            <a:r>
              <a:rPr lang="en-US" smtClean="0"/>
              <a:t>Wikipedia</a:t>
            </a:r>
            <a:endParaRPr lang="en-US"/>
          </a:p>
        </p:txBody>
      </p:sp>
      <p:sp>
        <p:nvSpPr>
          <p:cNvPr id="13" name="TextBox 12"/>
          <p:cNvSpPr txBox="1"/>
          <p:nvPr/>
        </p:nvSpPr>
        <p:spPr>
          <a:xfrm>
            <a:off x="3136075" y="5867400"/>
            <a:ext cx="2672526" cy="369332"/>
          </a:xfrm>
          <a:prstGeom prst="rect">
            <a:avLst/>
          </a:prstGeom>
          <a:solidFill>
            <a:schemeClr val="accent2">
              <a:lumMod val="40000"/>
              <a:lumOff val="60000"/>
              <a:alpha val="90000"/>
            </a:schemeClr>
          </a:solidFill>
          <a:ln w="28575">
            <a:solidFill>
              <a:srgbClr val="FF0000"/>
            </a:solidFill>
          </a:ln>
        </p:spPr>
        <p:txBody>
          <a:bodyPr wrap="none" rtlCol="0">
            <a:spAutoFit/>
          </a:bodyPr>
          <a:lstStyle/>
          <a:p>
            <a:pPr algn="ctr"/>
            <a:r>
              <a:rPr lang="en-US" smtClean="0"/>
              <a:t>Encyclopedia Britannica</a:t>
            </a:r>
            <a:endParaRPr lang="en-US"/>
          </a:p>
        </p:txBody>
      </p:sp>
      <p:sp>
        <p:nvSpPr>
          <p:cNvPr id="14" name="TextBox 13"/>
          <p:cNvSpPr txBox="1"/>
          <p:nvPr/>
        </p:nvSpPr>
        <p:spPr>
          <a:xfrm>
            <a:off x="6477000" y="5772400"/>
            <a:ext cx="1981200" cy="584775"/>
          </a:xfrm>
          <a:prstGeom prst="rect">
            <a:avLst/>
          </a:prstGeom>
          <a:solidFill>
            <a:schemeClr val="accent2">
              <a:lumMod val="40000"/>
              <a:lumOff val="60000"/>
              <a:alpha val="90000"/>
            </a:schemeClr>
          </a:solidFill>
          <a:ln w="28575">
            <a:solidFill>
              <a:srgbClr val="FF0000"/>
            </a:solidFill>
          </a:ln>
        </p:spPr>
        <p:txBody>
          <a:bodyPr wrap="square" rtlCol="0">
            <a:spAutoFit/>
          </a:bodyPr>
          <a:lstStyle/>
          <a:p>
            <a:pPr algn="ctr"/>
            <a:r>
              <a:rPr lang="en-US" smtClean="0"/>
              <a:t>WhatIs.com </a:t>
            </a:r>
          </a:p>
          <a:p>
            <a:pPr algn="ctr"/>
            <a:r>
              <a:rPr lang="en-US" sz="1400" smtClean="0"/>
              <a:t>IT encyclopedia</a:t>
            </a:r>
            <a:endParaRPr lang="en-US" sz="140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6"/>
                                        </p:tgtEl>
                                        <p:attrNameLst>
                                          <p:attrName>style.visibility</p:attrName>
                                        </p:attrNameLst>
                                      </p:cBhvr>
                                      <p:to>
                                        <p:strVal val="visible"/>
                                      </p:to>
                                    </p:set>
                                    <p:anim calcmode="discrete" valueType="clr">
                                      <p:cBhvr override="childStyle">
                                        <p:cTn id="7" dur="80"/>
                                        <p:tgtEl>
                                          <p:spTgt spid="6"/>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6"/>
                                        </p:tgtEl>
                                        <p:attrNameLst>
                                          <p:attrName>fillcolor</p:attrName>
                                        </p:attrNameLst>
                                      </p:cBhvr>
                                      <p:tavLst>
                                        <p:tav tm="0">
                                          <p:val>
                                            <p:clrVal>
                                              <a:schemeClr val="accent2"/>
                                            </p:clrVal>
                                          </p:val>
                                        </p:tav>
                                        <p:tav tm="50000">
                                          <p:val>
                                            <p:clrVal>
                                              <a:schemeClr val="hlink"/>
                                            </p:clrVal>
                                          </p:val>
                                        </p:tav>
                                      </p:tavLst>
                                    </p:anim>
                                    <p:set>
                                      <p:cBhvr>
                                        <p:cTn id="9" dur="80"/>
                                        <p:tgtEl>
                                          <p:spTgt spid="6"/>
                                        </p:tgtEl>
                                        <p:attrNameLst>
                                          <p:attrName>fill.type</p:attrName>
                                        </p:attrNameLst>
                                      </p:cBhvr>
                                      <p:to>
                                        <p:strVal val="solid"/>
                                      </p:to>
                                    </p:set>
                                  </p:childTnLst>
                                </p:cTn>
                              </p:par>
                            </p:childTnLst>
                          </p:cTn>
                        </p:par>
                      </p:childTnLst>
                    </p:cTn>
                  </p:par>
                  <p:par>
                    <p:cTn id="10" fill="hold">
                      <p:stCondLst>
                        <p:cond delay="indefinite"/>
                      </p:stCondLst>
                      <p:childTnLst>
                        <p:par>
                          <p:cTn id="11" fill="hold">
                            <p:stCondLst>
                              <p:cond delay="0"/>
                            </p:stCondLst>
                            <p:childTnLst>
                              <p:par>
                                <p:cTn id="12" presetID="27" presetClass="entr" presetSubtype="0" fill="hold" grpId="0" nodeType="clickEffect">
                                  <p:stCondLst>
                                    <p:cond delay="0"/>
                                  </p:stCondLst>
                                  <p:iterate type="lt">
                                    <p:tmPct val="50000"/>
                                  </p:iterate>
                                  <p:childTnLst>
                                    <p:set>
                                      <p:cBhvr>
                                        <p:cTn id="13" dur="1" fill="hold">
                                          <p:stCondLst>
                                            <p:cond delay="0"/>
                                          </p:stCondLst>
                                        </p:cTn>
                                        <p:tgtEl>
                                          <p:spTgt spid="7"/>
                                        </p:tgtEl>
                                        <p:attrNameLst>
                                          <p:attrName>style.visibility</p:attrName>
                                        </p:attrNameLst>
                                      </p:cBhvr>
                                      <p:to>
                                        <p:strVal val="visible"/>
                                      </p:to>
                                    </p:set>
                                    <p:anim calcmode="discrete" valueType="clr">
                                      <p:cBhvr override="childStyle">
                                        <p:cTn id="14" dur="80"/>
                                        <p:tgtEl>
                                          <p:spTgt spid="7"/>
                                        </p:tgtEl>
                                        <p:attrNameLst>
                                          <p:attrName>style.color</p:attrName>
                                        </p:attrNameLst>
                                      </p:cBhvr>
                                      <p:tavLst>
                                        <p:tav tm="0">
                                          <p:val>
                                            <p:clrVal>
                                              <a:schemeClr val="accent2"/>
                                            </p:clrVal>
                                          </p:val>
                                        </p:tav>
                                        <p:tav tm="50000">
                                          <p:val>
                                            <p:clrVal>
                                              <a:schemeClr val="hlink"/>
                                            </p:clrVal>
                                          </p:val>
                                        </p:tav>
                                      </p:tavLst>
                                    </p:anim>
                                    <p:anim calcmode="discrete" valueType="clr">
                                      <p:cBhvr>
                                        <p:cTn id="15" dur="80"/>
                                        <p:tgtEl>
                                          <p:spTgt spid="7"/>
                                        </p:tgtEl>
                                        <p:attrNameLst>
                                          <p:attrName>fillcolor</p:attrName>
                                        </p:attrNameLst>
                                      </p:cBhvr>
                                      <p:tavLst>
                                        <p:tav tm="0">
                                          <p:val>
                                            <p:clrVal>
                                              <a:schemeClr val="accent2"/>
                                            </p:clrVal>
                                          </p:val>
                                        </p:tav>
                                        <p:tav tm="50000">
                                          <p:val>
                                            <p:clrVal>
                                              <a:schemeClr val="hlink"/>
                                            </p:clrVal>
                                          </p:val>
                                        </p:tav>
                                      </p:tavLst>
                                    </p:anim>
                                    <p:set>
                                      <p:cBhvr>
                                        <p:cTn id="16" dur="80"/>
                                        <p:tgtEl>
                                          <p:spTgt spid="7"/>
                                        </p:tgtEl>
                                        <p:attrNameLst>
                                          <p:attrName>fill.type</p:attrName>
                                        </p:attrNameLst>
                                      </p:cBhvr>
                                      <p:to>
                                        <p:strVal val="solid"/>
                                      </p:to>
                                    </p:set>
                                  </p:childTnLst>
                                </p:cTn>
                              </p:par>
                            </p:childTnLst>
                          </p:cTn>
                        </p:par>
                      </p:childTnLst>
                    </p:cTn>
                  </p:par>
                  <p:par>
                    <p:cTn id="17" fill="hold">
                      <p:stCondLst>
                        <p:cond delay="indefinite"/>
                      </p:stCondLst>
                      <p:childTnLst>
                        <p:par>
                          <p:cTn id="18" fill="hold">
                            <p:stCondLst>
                              <p:cond delay="0"/>
                            </p:stCondLst>
                            <p:childTnLst>
                              <p:par>
                                <p:cTn id="19" presetID="27" presetClass="entr" presetSubtype="0" fill="hold" grpId="0" nodeType="clickEffect">
                                  <p:stCondLst>
                                    <p:cond delay="0"/>
                                  </p:stCondLst>
                                  <p:iterate type="lt">
                                    <p:tmPct val="50000"/>
                                  </p:iterate>
                                  <p:childTnLst>
                                    <p:set>
                                      <p:cBhvr>
                                        <p:cTn id="20" dur="1" fill="hold">
                                          <p:stCondLst>
                                            <p:cond delay="0"/>
                                          </p:stCondLst>
                                        </p:cTn>
                                        <p:tgtEl>
                                          <p:spTgt spid="9"/>
                                        </p:tgtEl>
                                        <p:attrNameLst>
                                          <p:attrName>style.visibility</p:attrName>
                                        </p:attrNameLst>
                                      </p:cBhvr>
                                      <p:to>
                                        <p:strVal val="visible"/>
                                      </p:to>
                                    </p:set>
                                    <p:anim calcmode="discrete" valueType="clr">
                                      <p:cBhvr override="childStyle">
                                        <p:cTn id="21" dur="80"/>
                                        <p:tgtEl>
                                          <p:spTgt spid="9"/>
                                        </p:tgtEl>
                                        <p:attrNameLst>
                                          <p:attrName>style.color</p:attrName>
                                        </p:attrNameLst>
                                      </p:cBhvr>
                                      <p:tavLst>
                                        <p:tav tm="0">
                                          <p:val>
                                            <p:clrVal>
                                              <a:schemeClr val="accent2"/>
                                            </p:clrVal>
                                          </p:val>
                                        </p:tav>
                                        <p:tav tm="50000">
                                          <p:val>
                                            <p:clrVal>
                                              <a:schemeClr val="hlink"/>
                                            </p:clrVal>
                                          </p:val>
                                        </p:tav>
                                      </p:tavLst>
                                    </p:anim>
                                    <p:anim calcmode="discrete" valueType="clr">
                                      <p:cBhvr>
                                        <p:cTn id="22" dur="80"/>
                                        <p:tgtEl>
                                          <p:spTgt spid="9"/>
                                        </p:tgtEl>
                                        <p:attrNameLst>
                                          <p:attrName>fillcolor</p:attrName>
                                        </p:attrNameLst>
                                      </p:cBhvr>
                                      <p:tavLst>
                                        <p:tav tm="0">
                                          <p:val>
                                            <p:clrVal>
                                              <a:schemeClr val="accent2"/>
                                            </p:clrVal>
                                          </p:val>
                                        </p:tav>
                                        <p:tav tm="50000">
                                          <p:val>
                                            <p:clrVal>
                                              <a:schemeClr val="hlink"/>
                                            </p:clrVal>
                                          </p:val>
                                        </p:tav>
                                      </p:tavLst>
                                    </p:anim>
                                    <p:set>
                                      <p:cBhvr>
                                        <p:cTn id="23" dur="80"/>
                                        <p:tgtEl>
                                          <p:spTgt spid="9"/>
                                        </p:tgtEl>
                                        <p:attrNameLst>
                                          <p:attrName>fill.type</p:attrName>
                                        </p:attrNameLst>
                                      </p:cBhvr>
                                      <p:to>
                                        <p:strVal val="solid"/>
                                      </p:to>
                                    </p:set>
                                  </p:childTnLst>
                                </p:cTn>
                              </p:par>
                            </p:childTnLst>
                          </p:cTn>
                        </p:par>
                      </p:childTnLst>
                    </p:cTn>
                  </p:par>
                  <p:par>
                    <p:cTn id="24" fill="hold">
                      <p:stCondLst>
                        <p:cond delay="indefinite"/>
                      </p:stCondLst>
                      <p:childTnLst>
                        <p:par>
                          <p:cTn id="25" fill="hold">
                            <p:stCondLst>
                              <p:cond delay="0"/>
                            </p:stCondLst>
                            <p:childTnLst>
                              <p:par>
                                <p:cTn id="26" presetID="7" presetClass="entr" presetSubtype="4" fill="hold" grpId="0" nodeType="clickEffect">
                                  <p:stCondLst>
                                    <p:cond delay="0"/>
                                  </p:stCondLst>
                                  <p:childTnLst>
                                    <p:set>
                                      <p:cBhvr>
                                        <p:cTn id="27" dur="1" fill="hold">
                                          <p:stCondLst>
                                            <p:cond delay="0"/>
                                          </p:stCondLst>
                                        </p:cTn>
                                        <p:tgtEl>
                                          <p:spTgt spid="12"/>
                                        </p:tgtEl>
                                        <p:attrNameLst>
                                          <p:attrName>style.visibility</p:attrName>
                                        </p:attrNameLst>
                                      </p:cBhvr>
                                      <p:to>
                                        <p:strVal val="visible"/>
                                      </p:to>
                                    </p:set>
                                    <p:anim calcmode="lin" valueType="num">
                                      <p:cBhvr additive="base">
                                        <p:cTn id="28" dur="2000" fill="hold"/>
                                        <p:tgtEl>
                                          <p:spTgt spid="12"/>
                                        </p:tgtEl>
                                        <p:attrNameLst>
                                          <p:attrName>ppt_x</p:attrName>
                                        </p:attrNameLst>
                                      </p:cBhvr>
                                      <p:tavLst>
                                        <p:tav tm="0">
                                          <p:val>
                                            <p:strVal val="#ppt_x"/>
                                          </p:val>
                                        </p:tav>
                                        <p:tav tm="100000">
                                          <p:val>
                                            <p:strVal val="#ppt_x"/>
                                          </p:val>
                                        </p:tav>
                                      </p:tavLst>
                                    </p:anim>
                                    <p:anim calcmode="lin" valueType="num">
                                      <p:cBhvr additive="base">
                                        <p:cTn id="29" dur="20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7" presetClass="entr" presetSubtype="4" fill="hold" grpId="0" nodeType="clickEffect">
                                  <p:stCondLst>
                                    <p:cond delay="0"/>
                                  </p:stCondLst>
                                  <p:childTnLst>
                                    <p:set>
                                      <p:cBhvr>
                                        <p:cTn id="33" dur="1" fill="hold">
                                          <p:stCondLst>
                                            <p:cond delay="0"/>
                                          </p:stCondLst>
                                        </p:cTn>
                                        <p:tgtEl>
                                          <p:spTgt spid="13"/>
                                        </p:tgtEl>
                                        <p:attrNameLst>
                                          <p:attrName>style.visibility</p:attrName>
                                        </p:attrNameLst>
                                      </p:cBhvr>
                                      <p:to>
                                        <p:strVal val="visible"/>
                                      </p:to>
                                    </p:set>
                                    <p:anim calcmode="lin" valueType="num">
                                      <p:cBhvr additive="base">
                                        <p:cTn id="34" dur="2000" fill="hold"/>
                                        <p:tgtEl>
                                          <p:spTgt spid="13"/>
                                        </p:tgtEl>
                                        <p:attrNameLst>
                                          <p:attrName>ppt_x</p:attrName>
                                        </p:attrNameLst>
                                      </p:cBhvr>
                                      <p:tavLst>
                                        <p:tav tm="0">
                                          <p:val>
                                            <p:strVal val="#ppt_x"/>
                                          </p:val>
                                        </p:tav>
                                        <p:tav tm="100000">
                                          <p:val>
                                            <p:strVal val="#ppt_x"/>
                                          </p:val>
                                        </p:tav>
                                      </p:tavLst>
                                    </p:anim>
                                    <p:anim calcmode="lin" valueType="num">
                                      <p:cBhvr additive="base">
                                        <p:cTn id="35" dur="20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7" presetClass="entr" presetSubtype="4" fill="hold" grpId="0" nodeType="clickEffect">
                                  <p:stCondLst>
                                    <p:cond delay="0"/>
                                  </p:stCondLst>
                                  <p:childTnLst>
                                    <p:set>
                                      <p:cBhvr>
                                        <p:cTn id="39" dur="1" fill="hold">
                                          <p:stCondLst>
                                            <p:cond delay="0"/>
                                          </p:stCondLst>
                                        </p:cTn>
                                        <p:tgtEl>
                                          <p:spTgt spid="14"/>
                                        </p:tgtEl>
                                        <p:attrNameLst>
                                          <p:attrName>style.visibility</p:attrName>
                                        </p:attrNameLst>
                                      </p:cBhvr>
                                      <p:to>
                                        <p:strVal val="visible"/>
                                      </p:to>
                                    </p:set>
                                    <p:anim calcmode="lin" valueType="num">
                                      <p:cBhvr additive="base">
                                        <p:cTn id="40" dur="2000" fill="hold"/>
                                        <p:tgtEl>
                                          <p:spTgt spid="14"/>
                                        </p:tgtEl>
                                        <p:attrNameLst>
                                          <p:attrName>ppt_x</p:attrName>
                                        </p:attrNameLst>
                                      </p:cBhvr>
                                      <p:tavLst>
                                        <p:tav tm="0">
                                          <p:val>
                                            <p:strVal val="#ppt_x"/>
                                          </p:val>
                                        </p:tav>
                                        <p:tav tm="100000">
                                          <p:val>
                                            <p:strVal val="#ppt_x"/>
                                          </p:val>
                                        </p:tav>
                                      </p:tavLst>
                                    </p:anim>
                                    <p:anim calcmode="lin" valueType="num">
                                      <p:cBhvr additive="base">
                                        <p:cTn id="41" dur="20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9" grpId="0"/>
      <p:bldP spid="12" grpId="0" animBg="1"/>
      <p:bldP spid="13" grpId="0" animBg="1"/>
      <p:bldP spid="1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smtClean="0"/>
              <a:t>Which encyclopedia article lede do you prefer?</a:t>
            </a:r>
            <a:endParaRPr lang="en-US"/>
          </a:p>
        </p:txBody>
      </p:sp>
      <p:sp>
        <p:nvSpPr>
          <p:cNvPr id="3" name="Footer Placeholder 2"/>
          <p:cNvSpPr>
            <a:spLocks noGrp="1"/>
          </p:cNvSpPr>
          <p:nvPr>
            <p:ph type="ftr" sz="quarter" idx="11"/>
          </p:nvPr>
        </p:nvSpPr>
        <p:spPr/>
        <p:txBody>
          <a:bodyPr/>
          <a:lstStyle/>
          <a:p>
            <a:r>
              <a:rPr lang="en-US" smtClean="0"/>
              <a:t>Some rights reserved, MyWikiBiz.com</a:t>
            </a:r>
            <a:endParaRPr lang="en-US"/>
          </a:p>
        </p:txBody>
      </p:sp>
      <p:sp>
        <p:nvSpPr>
          <p:cNvPr id="4" name="Slide Number Placeholder 3"/>
          <p:cNvSpPr>
            <a:spLocks noGrp="1"/>
          </p:cNvSpPr>
          <p:nvPr>
            <p:ph type="sldNum" sz="quarter" idx="12"/>
          </p:nvPr>
        </p:nvSpPr>
        <p:spPr/>
        <p:txBody>
          <a:bodyPr/>
          <a:lstStyle/>
          <a:p>
            <a:fld id="{75B881E7-2283-4A36-BBC8-F8191F81D2D8}" type="slidenum">
              <a:rPr lang="en-US" smtClean="0"/>
              <a:pPr/>
              <a:t>11</a:t>
            </a:fld>
            <a:endParaRPr lang="en-US"/>
          </a:p>
        </p:txBody>
      </p:sp>
      <p:sp>
        <p:nvSpPr>
          <p:cNvPr id="6" name="TextBox 5"/>
          <p:cNvSpPr txBox="1"/>
          <p:nvPr/>
        </p:nvSpPr>
        <p:spPr>
          <a:xfrm>
            <a:off x="228600" y="1586350"/>
            <a:ext cx="2667000" cy="3293209"/>
          </a:xfrm>
          <a:prstGeom prst="rect">
            <a:avLst/>
          </a:prstGeom>
          <a:noFill/>
        </p:spPr>
        <p:txBody>
          <a:bodyPr wrap="square" rtlCol="0">
            <a:spAutoFit/>
          </a:bodyPr>
          <a:lstStyle/>
          <a:p>
            <a:r>
              <a:rPr lang="en-US" sz="1600" b="1" smtClean="0"/>
              <a:t>Human migration </a:t>
            </a:r>
            <a:r>
              <a:rPr lang="en-US" sz="1600" smtClean="0"/>
              <a:t>is</a:t>
            </a:r>
            <a:r>
              <a:rPr lang="en-US" sz="1600" b="1" smtClean="0"/>
              <a:t> </a:t>
            </a:r>
            <a:r>
              <a:rPr lang="en-US" sz="1600" smtClean="0"/>
              <a:t>the permanent change of residence by an individual or group; it excludes such movements as nomadism, migrant labor, commuting, and tourism, all of which are transitory in nature.  </a:t>
            </a:r>
            <a:r>
              <a:rPr lang="en-US" sz="1500" smtClean="0"/>
              <a:t>Migrations fall into several broad categories. First, internal and international migration may be distinguished.</a:t>
            </a:r>
            <a:endParaRPr lang="en-US" sz="1500"/>
          </a:p>
        </p:txBody>
      </p:sp>
      <p:sp>
        <p:nvSpPr>
          <p:cNvPr id="7" name="Rectangle 6"/>
          <p:cNvSpPr/>
          <p:nvPr/>
        </p:nvSpPr>
        <p:spPr>
          <a:xfrm>
            <a:off x="3114300" y="1586350"/>
            <a:ext cx="2819400" cy="3908762"/>
          </a:xfrm>
          <a:prstGeom prst="rect">
            <a:avLst/>
          </a:prstGeom>
        </p:spPr>
        <p:txBody>
          <a:bodyPr wrap="square">
            <a:spAutoFit/>
          </a:bodyPr>
          <a:lstStyle/>
          <a:p>
            <a:r>
              <a:rPr lang="en-US" sz="1600" b="1" smtClean="0"/>
              <a:t>Migration (human) </a:t>
            </a:r>
            <a:r>
              <a:rPr lang="en-US" sz="1600" smtClean="0"/>
              <a:t>is the movement of people from one place in the world to another for the purpose of taking up permanent or semipermanent residence, usually across a political boundary. </a:t>
            </a:r>
            <a:r>
              <a:rPr lang="en-US" sz="1500" smtClean="0"/>
              <a:t>An example of  “semipermanent residence” would be the seasonal movements of migrant farm laborers. People can either choose to move (“voluntary migration”) or be forced to move (“involuntary migration”).</a:t>
            </a:r>
          </a:p>
        </p:txBody>
      </p:sp>
      <p:sp>
        <p:nvSpPr>
          <p:cNvPr id="9" name="Rectangle 8"/>
          <p:cNvSpPr/>
          <p:nvPr/>
        </p:nvSpPr>
        <p:spPr>
          <a:xfrm>
            <a:off x="6096000" y="1586350"/>
            <a:ext cx="2819400" cy="3400931"/>
          </a:xfrm>
          <a:prstGeom prst="rect">
            <a:avLst/>
          </a:prstGeom>
        </p:spPr>
        <p:txBody>
          <a:bodyPr wrap="square">
            <a:spAutoFit/>
          </a:bodyPr>
          <a:lstStyle/>
          <a:p>
            <a:r>
              <a:rPr lang="en-US" sz="1600" b="1" smtClean="0"/>
              <a:t>Human migration</a:t>
            </a:r>
            <a:r>
              <a:rPr lang="en-US" sz="1600" smtClean="0"/>
              <a:t> is physical movement by humans from one area to another, sometimes over long distances or in large groups. </a:t>
            </a:r>
            <a:r>
              <a:rPr lang="en-US" sz="1500" smtClean="0"/>
              <a:t>Historically this movement was nomadic, often causing significant conflict with the indigenous population and their displacement or cultural assimilation.  Only a few nomadic people have retained this form of lifestyle in modern times. </a:t>
            </a:r>
            <a:endParaRPr lang="en-US" sz="1500"/>
          </a:p>
        </p:txBody>
      </p:sp>
      <p:sp>
        <p:nvSpPr>
          <p:cNvPr id="12" name="TextBox 11"/>
          <p:cNvSpPr txBox="1"/>
          <p:nvPr/>
        </p:nvSpPr>
        <p:spPr>
          <a:xfrm>
            <a:off x="6858000" y="5867400"/>
            <a:ext cx="1228221" cy="369332"/>
          </a:xfrm>
          <a:prstGeom prst="rect">
            <a:avLst/>
          </a:prstGeom>
          <a:solidFill>
            <a:schemeClr val="accent2">
              <a:lumMod val="40000"/>
              <a:lumOff val="60000"/>
              <a:alpha val="90000"/>
            </a:schemeClr>
          </a:solidFill>
          <a:ln w="28575">
            <a:solidFill>
              <a:srgbClr val="FF0000"/>
            </a:solidFill>
          </a:ln>
        </p:spPr>
        <p:txBody>
          <a:bodyPr wrap="none" rtlCol="0">
            <a:spAutoFit/>
          </a:bodyPr>
          <a:lstStyle/>
          <a:p>
            <a:pPr algn="ctr"/>
            <a:r>
              <a:rPr lang="en-US" smtClean="0"/>
              <a:t>Wikipedia</a:t>
            </a:r>
            <a:endParaRPr lang="en-US"/>
          </a:p>
        </p:txBody>
      </p:sp>
      <p:sp>
        <p:nvSpPr>
          <p:cNvPr id="13" name="TextBox 12"/>
          <p:cNvSpPr txBox="1"/>
          <p:nvPr/>
        </p:nvSpPr>
        <p:spPr>
          <a:xfrm>
            <a:off x="228600" y="5867400"/>
            <a:ext cx="2672526" cy="369332"/>
          </a:xfrm>
          <a:prstGeom prst="rect">
            <a:avLst/>
          </a:prstGeom>
          <a:solidFill>
            <a:schemeClr val="accent2">
              <a:lumMod val="40000"/>
              <a:lumOff val="60000"/>
              <a:alpha val="90000"/>
            </a:schemeClr>
          </a:solidFill>
          <a:ln w="28575">
            <a:solidFill>
              <a:srgbClr val="FF0000"/>
            </a:solidFill>
          </a:ln>
        </p:spPr>
        <p:txBody>
          <a:bodyPr wrap="none" rtlCol="0">
            <a:spAutoFit/>
          </a:bodyPr>
          <a:lstStyle/>
          <a:p>
            <a:pPr algn="ctr"/>
            <a:r>
              <a:rPr lang="en-US" smtClean="0"/>
              <a:t>Encyclopedia Britannica</a:t>
            </a:r>
            <a:endParaRPr lang="en-US"/>
          </a:p>
        </p:txBody>
      </p:sp>
      <p:sp>
        <p:nvSpPr>
          <p:cNvPr id="14" name="TextBox 13"/>
          <p:cNvSpPr txBox="1"/>
          <p:nvPr/>
        </p:nvSpPr>
        <p:spPr>
          <a:xfrm>
            <a:off x="3240975" y="5867400"/>
            <a:ext cx="2438400" cy="369332"/>
          </a:xfrm>
          <a:prstGeom prst="rect">
            <a:avLst/>
          </a:prstGeom>
          <a:solidFill>
            <a:schemeClr val="accent2">
              <a:lumMod val="40000"/>
              <a:lumOff val="60000"/>
              <a:alpha val="90000"/>
            </a:schemeClr>
          </a:solidFill>
          <a:ln w="28575">
            <a:solidFill>
              <a:srgbClr val="FF0000"/>
            </a:solidFill>
          </a:ln>
        </p:spPr>
        <p:txBody>
          <a:bodyPr wrap="square" rtlCol="0">
            <a:spAutoFit/>
          </a:bodyPr>
          <a:lstStyle/>
          <a:p>
            <a:pPr algn="ctr"/>
            <a:r>
              <a:rPr lang="en-US" smtClean="0"/>
              <a:t>National Geographic</a:t>
            </a:r>
            <a:endParaRPr lang="en-US" sz="140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6"/>
                                        </p:tgtEl>
                                        <p:attrNameLst>
                                          <p:attrName>style.visibility</p:attrName>
                                        </p:attrNameLst>
                                      </p:cBhvr>
                                      <p:to>
                                        <p:strVal val="visible"/>
                                      </p:to>
                                    </p:set>
                                    <p:anim calcmode="discrete" valueType="clr">
                                      <p:cBhvr override="childStyle">
                                        <p:cTn id="7" dur="80"/>
                                        <p:tgtEl>
                                          <p:spTgt spid="6"/>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6"/>
                                        </p:tgtEl>
                                        <p:attrNameLst>
                                          <p:attrName>fillcolor</p:attrName>
                                        </p:attrNameLst>
                                      </p:cBhvr>
                                      <p:tavLst>
                                        <p:tav tm="0">
                                          <p:val>
                                            <p:clrVal>
                                              <a:schemeClr val="accent2"/>
                                            </p:clrVal>
                                          </p:val>
                                        </p:tav>
                                        <p:tav tm="50000">
                                          <p:val>
                                            <p:clrVal>
                                              <a:schemeClr val="hlink"/>
                                            </p:clrVal>
                                          </p:val>
                                        </p:tav>
                                      </p:tavLst>
                                    </p:anim>
                                    <p:set>
                                      <p:cBhvr>
                                        <p:cTn id="9" dur="80"/>
                                        <p:tgtEl>
                                          <p:spTgt spid="6"/>
                                        </p:tgtEl>
                                        <p:attrNameLst>
                                          <p:attrName>fill.type</p:attrName>
                                        </p:attrNameLst>
                                      </p:cBhvr>
                                      <p:to>
                                        <p:strVal val="solid"/>
                                      </p:to>
                                    </p:set>
                                  </p:childTnLst>
                                </p:cTn>
                              </p:par>
                            </p:childTnLst>
                          </p:cTn>
                        </p:par>
                      </p:childTnLst>
                    </p:cTn>
                  </p:par>
                  <p:par>
                    <p:cTn id="10" fill="hold">
                      <p:stCondLst>
                        <p:cond delay="indefinite"/>
                      </p:stCondLst>
                      <p:childTnLst>
                        <p:par>
                          <p:cTn id="11" fill="hold">
                            <p:stCondLst>
                              <p:cond delay="0"/>
                            </p:stCondLst>
                            <p:childTnLst>
                              <p:par>
                                <p:cTn id="12" presetID="27" presetClass="entr" presetSubtype="0" fill="hold" grpId="0" nodeType="clickEffect">
                                  <p:stCondLst>
                                    <p:cond delay="0"/>
                                  </p:stCondLst>
                                  <p:iterate type="lt">
                                    <p:tmPct val="50000"/>
                                  </p:iterate>
                                  <p:childTnLst>
                                    <p:set>
                                      <p:cBhvr>
                                        <p:cTn id="13" dur="1" fill="hold">
                                          <p:stCondLst>
                                            <p:cond delay="0"/>
                                          </p:stCondLst>
                                        </p:cTn>
                                        <p:tgtEl>
                                          <p:spTgt spid="7"/>
                                        </p:tgtEl>
                                        <p:attrNameLst>
                                          <p:attrName>style.visibility</p:attrName>
                                        </p:attrNameLst>
                                      </p:cBhvr>
                                      <p:to>
                                        <p:strVal val="visible"/>
                                      </p:to>
                                    </p:set>
                                    <p:anim calcmode="discrete" valueType="clr">
                                      <p:cBhvr override="childStyle">
                                        <p:cTn id="14" dur="80"/>
                                        <p:tgtEl>
                                          <p:spTgt spid="7"/>
                                        </p:tgtEl>
                                        <p:attrNameLst>
                                          <p:attrName>style.color</p:attrName>
                                        </p:attrNameLst>
                                      </p:cBhvr>
                                      <p:tavLst>
                                        <p:tav tm="0">
                                          <p:val>
                                            <p:clrVal>
                                              <a:schemeClr val="accent2"/>
                                            </p:clrVal>
                                          </p:val>
                                        </p:tav>
                                        <p:tav tm="50000">
                                          <p:val>
                                            <p:clrVal>
                                              <a:schemeClr val="hlink"/>
                                            </p:clrVal>
                                          </p:val>
                                        </p:tav>
                                      </p:tavLst>
                                    </p:anim>
                                    <p:anim calcmode="discrete" valueType="clr">
                                      <p:cBhvr>
                                        <p:cTn id="15" dur="80"/>
                                        <p:tgtEl>
                                          <p:spTgt spid="7"/>
                                        </p:tgtEl>
                                        <p:attrNameLst>
                                          <p:attrName>fillcolor</p:attrName>
                                        </p:attrNameLst>
                                      </p:cBhvr>
                                      <p:tavLst>
                                        <p:tav tm="0">
                                          <p:val>
                                            <p:clrVal>
                                              <a:schemeClr val="accent2"/>
                                            </p:clrVal>
                                          </p:val>
                                        </p:tav>
                                        <p:tav tm="50000">
                                          <p:val>
                                            <p:clrVal>
                                              <a:schemeClr val="hlink"/>
                                            </p:clrVal>
                                          </p:val>
                                        </p:tav>
                                      </p:tavLst>
                                    </p:anim>
                                    <p:set>
                                      <p:cBhvr>
                                        <p:cTn id="16" dur="80"/>
                                        <p:tgtEl>
                                          <p:spTgt spid="7"/>
                                        </p:tgtEl>
                                        <p:attrNameLst>
                                          <p:attrName>fill.type</p:attrName>
                                        </p:attrNameLst>
                                      </p:cBhvr>
                                      <p:to>
                                        <p:strVal val="solid"/>
                                      </p:to>
                                    </p:set>
                                  </p:childTnLst>
                                </p:cTn>
                              </p:par>
                            </p:childTnLst>
                          </p:cTn>
                        </p:par>
                      </p:childTnLst>
                    </p:cTn>
                  </p:par>
                  <p:par>
                    <p:cTn id="17" fill="hold">
                      <p:stCondLst>
                        <p:cond delay="indefinite"/>
                      </p:stCondLst>
                      <p:childTnLst>
                        <p:par>
                          <p:cTn id="18" fill="hold">
                            <p:stCondLst>
                              <p:cond delay="0"/>
                            </p:stCondLst>
                            <p:childTnLst>
                              <p:par>
                                <p:cTn id="19" presetID="27" presetClass="entr" presetSubtype="0" fill="hold" grpId="0" nodeType="clickEffect">
                                  <p:stCondLst>
                                    <p:cond delay="0"/>
                                  </p:stCondLst>
                                  <p:iterate type="lt">
                                    <p:tmPct val="50000"/>
                                  </p:iterate>
                                  <p:childTnLst>
                                    <p:set>
                                      <p:cBhvr>
                                        <p:cTn id="20" dur="1" fill="hold">
                                          <p:stCondLst>
                                            <p:cond delay="0"/>
                                          </p:stCondLst>
                                        </p:cTn>
                                        <p:tgtEl>
                                          <p:spTgt spid="9"/>
                                        </p:tgtEl>
                                        <p:attrNameLst>
                                          <p:attrName>style.visibility</p:attrName>
                                        </p:attrNameLst>
                                      </p:cBhvr>
                                      <p:to>
                                        <p:strVal val="visible"/>
                                      </p:to>
                                    </p:set>
                                    <p:anim calcmode="discrete" valueType="clr">
                                      <p:cBhvr override="childStyle">
                                        <p:cTn id="21" dur="80"/>
                                        <p:tgtEl>
                                          <p:spTgt spid="9"/>
                                        </p:tgtEl>
                                        <p:attrNameLst>
                                          <p:attrName>style.color</p:attrName>
                                        </p:attrNameLst>
                                      </p:cBhvr>
                                      <p:tavLst>
                                        <p:tav tm="0">
                                          <p:val>
                                            <p:clrVal>
                                              <a:schemeClr val="accent2"/>
                                            </p:clrVal>
                                          </p:val>
                                        </p:tav>
                                        <p:tav tm="50000">
                                          <p:val>
                                            <p:clrVal>
                                              <a:schemeClr val="hlink"/>
                                            </p:clrVal>
                                          </p:val>
                                        </p:tav>
                                      </p:tavLst>
                                    </p:anim>
                                    <p:anim calcmode="discrete" valueType="clr">
                                      <p:cBhvr>
                                        <p:cTn id="22" dur="80"/>
                                        <p:tgtEl>
                                          <p:spTgt spid="9"/>
                                        </p:tgtEl>
                                        <p:attrNameLst>
                                          <p:attrName>fillcolor</p:attrName>
                                        </p:attrNameLst>
                                      </p:cBhvr>
                                      <p:tavLst>
                                        <p:tav tm="0">
                                          <p:val>
                                            <p:clrVal>
                                              <a:schemeClr val="accent2"/>
                                            </p:clrVal>
                                          </p:val>
                                        </p:tav>
                                        <p:tav tm="50000">
                                          <p:val>
                                            <p:clrVal>
                                              <a:schemeClr val="hlink"/>
                                            </p:clrVal>
                                          </p:val>
                                        </p:tav>
                                      </p:tavLst>
                                    </p:anim>
                                    <p:set>
                                      <p:cBhvr>
                                        <p:cTn id="23" dur="80"/>
                                        <p:tgtEl>
                                          <p:spTgt spid="9"/>
                                        </p:tgtEl>
                                        <p:attrNameLst>
                                          <p:attrName>fill.type</p:attrName>
                                        </p:attrNameLst>
                                      </p:cBhvr>
                                      <p:to>
                                        <p:strVal val="solid"/>
                                      </p:to>
                                    </p:set>
                                  </p:childTnLst>
                                </p:cTn>
                              </p:par>
                            </p:childTnLst>
                          </p:cTn>
                        </p:par>
                      </p:childTnLst>
                    </p:cTn>
                  </p:par>
                  <p:par>
                    <p:cTn id="24" fill="hold">
                      <p:stCondLst>
                        <p:cond delay="indefinite"/>
                      </p:stCondLst>
                      <p:childTnLst>
                        <p:par>
                          <p:cTn id="25" fill="hold">
                            <p:stCondLst>
                              <p:cond delay="0"/>
                            </p:stCondLst>
                            <p:childTnLst>
                              <p:par>
                                <p:cTn id="26" presetID="34" presetClass="entr" presetSubtype="0" fill="hold" grpId="0" nodeType="clickEffect">
                                  <p:stCondLst>
                                    <p:cond delay="0"/>
                                  </p:stCondLst>
                                  <p:childTnLst>
                                    <p:set>
                                      <p:cBhvr>
                                        <p:cTn id="27" dur="1" fill="hold">
                                          <p:stCondLst>
                                            <p:cond delay="0"/>
                                          </p:stCondLst>
                                        </p:cTn>
                                        <p:tgtEl>
                                          <p:spTgt spid="13"/>
                                        </p:tgtEl>
                                        <p:attrNameLst>
                                          <p:attrName>style.visibility</p:attrName>
                                        </p:attrNameLst>
                                      </p:cBhvr>
                                      <p:to>
                                        <p:strVal val="visible"/>
                                      </p:to>
                                    </p:set>
                                    <p:anim from="(-#ppt_w/2)" to="(#ppt_x)" calcmode="lin" valueType="num">
                                      <p:cBhvr>
                                        <p:cTn id="28" dur="600" fill="hold">
                                          <p:stCondLst>
                                            <p:cond delay="0"/>
                                          </p:stCondLst>
                                        </p:cTn>
                                        <p:tgtEl>
                                          <p:spTgt spid="13"/>
                                        </p:tgtEl>
                                        <p:attrNameLst>
                                          <p:attrName>ppt_x</p:attrName>
                                        </p:attrNameLst>
                                      </p:cBhvr>
                                    </p:anim>
                                    <p:anim from="0" to="-1.0" calcmode="lin" valueType="num">
                                      <p:cBhvr>
                                        <p:cTn id="29" dur="200" decel="50000" autoRev="1" fill="hold">
                                          <p:stCondLst>
                                            <p:cond delay="600"/>
                                          </p:stCondLst>
                                        </p:cTn>
                                        <p:tgtEl>
                                          <p:spTgt spid="13"/>
                                        </p:tgtEl>
                                        <p:attrNameLst>
                                          <p:attrName>xshear</p:attrName>
                                        </p:attrNameLst>
                                      </p:cBhvr>
                                    </p:anim>
                                    <p:animScale>
                                      <p:cBhvr>
                                        <p:cTn id="30" dur="200" decel="100000" autoRev="1" fill="hold">
                                          <p:stCondLst>
                                            <p:cond delay="600"/>
                                          </p:stCondLst>
                                        </p:cTn>
                                        <p:tgtEl>
                                          <p:spTgt spid="13"/>
                                        </p:tgtEl>
                                      </p:cBhvr>
                                      <p:from x="100000" y="100000"/>
                                      <p:to x="80000" y="100000"/>
                                    </p:animScale>
                                    <p:anim by="(#ppt_h/3+#ppt_w*0.1)" calcmode="lin" valueType="num">
                                      <p:cBhvr additive="sum">
                                        <p:cTn id="31" dur="200" decel="100000" autoRev="1" fill="hold">
                                          <p:stCondLst>
                                            <p:cond delay="600"/>
                                          </p:stCondLst>
                                        </p:cTn>
                                        <p:tgtEl>
                                          <p:spTgt spid="13"/>
                                        </p:tgtEl>
                                        <p:attrNameLst>
                                          <p:attrName>ppt_x</p:attrName>
                                        </p:attrNameLst>
                                      </p:cBhvr>
                                    </p:anim>
                                  </p:childTnLst>
                                </p:cTn>
                              </p:par>
                            </p:childTnLst>
                          </p:cTn>
                        </p:par>
                      </p:childTnLst>
                    </p:cTn>
                  </p:par>
                  <p:par>
                    <p:cTn id="32" fill="hold">
                      <p:stCondLst>
                        <p:cond delay="indefinite"/>
                      </p:stCondLst>
                      <p:childTnLst>
                        <p:par>
                          <p:cTn id="33" fill="hold">
                            <p:stCondLst>
                              <p:cond delay="0"/>
                            </p:stCondLst>
                            <p:childTnLst>
                              <p:par>
                                <p:cTn id="34" presetID="34" presetClass="entr" presetSubtype="0" fill="hold" grpId="0" nodeType="clickEffect">
                                  <p:stCondLst>
                                    <p:cond delay="0"/>
                                  </p:stCondLst>
                                  <p:childTnLst>
                                    <p:set>
                                      <p:cBhvr>
                                        <p:cTn id="35" dur="1" fill="hold">
                                          <p:stCondLst>
                                            <p:cond delay="0"/>
                                          </p:stCondLst>
                                        </p:cTn>
                                        <p:tgtEl>
                                          <p:spTgt spid="14"/>
                                        </p:tgtEl>
                                        <p:attrNameLst>
                                          <p:attrName>style.visibility</p:attrName>
                                        </p:attrNameLst>
                                      </p:cBhvr>
                                      <p:to>
                                        <p:strVal val="visible"/>
                                      </p:to>
                                    </p:set>
                                    <p:anim from="(-#ppt_w/2)" to="(#ppt_x)" calcmode="lin" valueType="num">
                                      <p:cBhvr>
                                        <p:cTn id="36" dur="600" fill="hold">
                                          <p:stCondLst>
                                            <p:cond delay="0"/>
                                          </p:stCondLst>
                                        </p:cTn>
                                        <p:tgtEl>
                                          <p:spTgt spid="14"/>
                                        </p:tgtEl>
                                        <p:attrNameLst>
                                          <p:attrName>ppt_x</p:attrName>
                                        </p:attrNameLst>
                                      </p:cBhvr>
                                    </p:anim>
                                    <p:anim from="0" to="-1.0" calcmode="lin" valueType="num">
                                      <p:cBhvr>
                                        <p:cTn id="37" dur="200" decel="50000" autoRev="1" fill="hold">
                                          <p:stCondLst>
                                            <p:cond delay="600"/>
                                          </p:stCondLst>
                                        </p:cTn>
                                        <p:tgtEl>
                                          <p:spTgt spid="14"/>
                                        </p:tgtEl>
                                        <p:attrNameLst>
                                          <p:attrName>xshear</p:attrName>
                                        </p:attrNameLst>
                                      </p:cBhvr>
                                    </p:anim>
                                    <p:animScale>
                                      <p:cBhvr>
                                        <p:cTn id="38" dur="200" decel="100000" autoRev="1" fill="hold">
                                          <p:stCondLst>
                                            <p:cond delay="600"/>
                                          </p:stCondLst>
                                        </p:cTn>
                                        <p:tgtEl>
                                          <p:spTgt spid="14"/>
                                        </p:tgtEl>
                                      </p:cBhvr>
                                      <p:from x="100000" y="100000"/>
                                      <p:to x="80000" y="100000"/>
                                    </p:animScale>
                                    <p:anim by="(#ppt_h/3+#ppt_w*0.1)" calcmode="lin" valueType="num">
                                      <p:cBhvr additive="sum">
                                        <p:cTn id="39" dur="200" decel="100000" autoRev="1" fill="hold">
                                          <p:stCondLst>
                                            <p:cond delay="600"/>
                                          </p:stCondLst>
                                        </p:cTn>
                                        <p:tgtEl>
                                          <p:spTgt spid="14"/>
                                        </p:tgtEl>
                                        <p:attrNameLst>
                                          <p:attrName>ppt_x</p:attrName>
                                        </p:attrNameLst>
                                      </p:cBhvr>
                                    </p:anim>
                                  </p:childTnLst>
                                </p:cTn>
                              </p:par>
                            </p:childTnLst>
                          </p:cTn>
                        </p:par>
                      </p:childTnLst>
                    </p:cTn>
                  </p:par>
                  <p:par>
                    <p:cTn id="40" fill="hold">
                      <p:stCondLst>
                        <p:cond delay="indefinite"/>
                      </p:stCondLst>
                      <p:childTnLst>
                        <p:par>
                          <p:cTn id="41" fill="hold">
                            <p:stCondLst>
                              <p:cond delay="0"/>
                            </p:stCondLst>
                            <p:childTnLst>
                              <p:par>
                                <p:cTn id="42" presetID="34" presetClass="entr" presetSubtype="0" fill="hold" grpId="0" nodeType="clickEffect">
                                  <p:stCondLst>
                                    <p:cond delay="0"/>
                                  </p:stCondLst>
                                  <p:childTnLst>
                                    <p:set>
                                      <p:cBhvr>
                                        <p:cTn id="43" dur="1" fill="hold">
                                          <p:stCondLst>
                                            <p:cond delay="0"/>
                                          </p:stCondLst>
                                        </p:cTn>
                                        <p:tgtEl>
                                          <p:spTgt spid="12"/>
                                        </p:tgtEl>
                                        <p:attrNameLst>
                                          <p:attrName>style.visibility</p:attrName>
                                        </p:attrNameLst>
                                      </p:cBhvr>
                                      <p:to>
                                        <p:strVal val="visible"/>
                                      </p:to>
                                    </p:set>
                                    <p:anim from="(-#ppt_w/2)" to="(#ppt_x)" calcmode="lin" valueType="num">
                                      <p:cBhvr>
                                        <p:cTn id="44" dur="600" fill="hold">
                                          <p:stCondLst>
                                            <p:cond delay="0"/>
                                          </p:stCondLst>
                                        </p:cTn>
                                        <p:tgtEl>
                                          <p:spTgt spid="12"/>
                                        </p:tgtEl>
                                        <p:attrNameLst>
                                          <p:attrName>ppt_x</p:attrName>
                                        </p:attrNameLst>
                                      </p:cBhvr>
                                    </p:anim>
                                    <p:anim from="0" to="-1.0" calcmode="lin" valueType="num">
                                      <p:cBhvr>
                                        <p:cTn id="45" dur="200" decel="50000" autoRev="1" fill="hold">
                                          <p:stCondLst>
                                            <p:cond delay="600"/>
                                          </p:stCondLst>
                                        </p:cTn>
                                        <p:tgtEl>
                                          <p:spTgt spid="12"/>
                                        </p:tgtEl>
                                        <p:attrNameLst>
                                          <p:attrName>xshear</p:attrName>
                                        </p:attrNameLst>
                                      </p:cBhvr>
                                    </p:anim>
                                    <p:animScale>
                                      <p:cBhvr>
                                        <p:cTn id="46" dur="200" decel="100000" autoRev="1" fill="hold">
                                          <p:stCondLst>
                                            <p:cond delay="600"/>
                                          </p:stCondLst>
                                        </p:cTn>
                                        <p:tgtEl>
                                          <p:spTgt spid="12"/>
                                        </p:tgtEl>
                                      </p:cBhvr>
                                      <p:from x="100000" y="100000"/>
                                      <p:to x="80000" y="100000"/>
                                    </p:animScale>
                                    <p:anim by="(#ppt_h/3+#ppt_w*0.1)" calcmode="lin" valueType="num">
                                      <p:cBhvr additive="sum">
                                        <p:cTn id="47" dur="200" decel="100000" autoRev="1" fill="hold">
                                          <p:stCondLst>
                                            <p:cond delay="600"/>
                                          </p:stCondLst>
                                        </p:cTn>
                                        <p:tgtEl>
                                          <p:spTgt spid="12"/>
                                        </p:tgtEl>
                                        <p:attrNameLst>
                                          <p:attrName>ppt_x</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9" grpId="0"/>
      <p:bldP spid="12" grpId="0" animBg="1"/>
      <p:bldP spid="13" grpId="0" animBg="1"/>
      <p:bldP spid="1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smtClean="0"/>
              <a:t>Which encyclopedia article lede do you prefer?</a:t>
            </a:r>
            <a:endParaRPr lang="en-US"/>
          </a:p>
        </p:txBody>
      </p:sp>
      <p:sp>
        <p:nvSpPr>
          <p:cNvPr id="3" name="Footer Placeholder 2"/>
          <p:cNvSpPr>
            <a:spLocks noGrp="1"/>
          </p:cNvSpPr>
          <p:nvPr>
            <p:ph type="ftr" sz="quarter" idx="11"/>
          </p:nvPr>
        </p:nvSpPr>
        <p:spPr/>
        <p:txBody>
          <a:bodyPr/>
          <a:lstStyle/>
          <a:p>
            <a:r>
              <a:rPr lang="en-US" smtClean="0"/>
              <a:t>Some rights reserved, MyWikiBiz.com</a:t>
            </a:r>
            <a:endParaRPr lang="en-US"/>
          </a:p>
        </p:txBody>
      </p:sp>
      <p:sp>
        <p:nvSpPr>
          <p:cNvPr id="4" name="Slide Number Placeholder 3"/>
          <p:cNvSpPr>
            <a:spLocks noGrp="1"/>
          </p:cNvSpPr>
          <p:nvPr>
            <p:ph type="sldNum" sz="quarter" idx="12"/>
          </p:nvPr>
        </p:nvSpPr>
        <p:spPr/>
        <p:txBody>
          <a:bodyPr/>
          <a:lstStyle/>
          <a:p>
            <a:fld id="{75B881E7-2283-4A36-BBC8-F8191F81D2D8}" type="slidenum">
              <a:rPr lang="en-US" smtClean="0"/>
              <a:pPr/>
              <a:t>12</a:t>
            </a:fld>
            <a:endParaRPr lang="en-US"/>
          </a:p>
        </p:txBody>
      </p:sp>
      <p:sp>
        <p:nvSpPr>
          <p:cNvPr id="6" name="TextBox 5"/>
          <p:cNvSpPr txBox="1"/>
          <p:nvPr/>
        </p:nvSpPr>
        <p:spPr>
          <a:xfrm>
            <a:off x="228600" y="1586350"/>
            <a:ext cx="2667000" cy="4078039"/>
          </a:xfrm>
          <a:prstGeom prst="rect">
            <a:avLst/>
          </a:prstGeom>
          <a:noFill/>
        </p:spPr>
        <p:txBody>
          <a:bodyPr wrap="square" rtlCol="0">
            <a:spAutoFit/>
          </a:bodyPr>
          <a:lstStyle/>
          <a:p>
            <a:r>
              <a:rPr lang="en-US" sz="1600" smtClean="0"/>
              <a:t>A </a:t>
            </a:r>
            <a:r>
              <a:rPr lang="en-US" sz="1600" b="1" smtClean="0"/>
              <a:t>consumer economy </a:t>
            </a:r>
            <a:r>
              <a:rPr lang="en-US" sz="1600" smtClean="0"/>
              <a:t>refers to an economic system that primarily runs on consumers’ spending. </a:t>
            </a:r>
            <a:r>
              <a:rPr lang="en-US" sz="1500" smtClean="0"/>
              <a:t>In the U.S., it is often said and also often disputed that consumers are responsible for 70 percent of all spending and, therefore, this class of spender must be constantly stimulated to make money for businesses. There are other classes of spenders that represent a lower amount of spending and are usually ignored by attempts to revitalize the economy.</a:t>
            </a:r>
            <a:endParaRPr lang="en-US" sz="1500"/>
          </a:p>
        </p:txBody>
      </p:sp>
      <p:sp>
        <p:nvSpPr>
          <p:cNvPr id="7" name="Rectangle 6"/>
          <p:cNvSpPr/>
          <p:nvPr/>
        </p:nvSpPr>
        <p:spPr>
          <a:xfrm>
            <a:off x="3114300" y="1586350"/>
            <a:ext cx="2819400" cy="3785652"/>
          </a:xfrm>
          <a:prstGeom prst="rect">
            <a:avLst/>
          </a:prstGeom>
        </p:spPr>
        <p:txBody>
          <a:bodyPr wrap="square">
            <a:spAutoFit/>
          </a:bodyPr>
          <a:lstStyle/>
          <a:p>
            <a:r>
              <a:rPr lang="en-US" sz="1600" smtClean="0"/>
              <a:t>A </a:t>
            </a:r>
            <a:r>
              <a:rPr lang="en-US" sz="1600" b="1" smtClean="0"/>
              <a:t>consumer economy</a:t>
            </a:r>
            <a:r>
              <a:rPr lang="en-US" sz="1600" smtClean="0"/>
              <a:t> describes an economy driven by consumer spending as a percent of its gross domestic product, as opposed to the other major components of GDP (gross private domestic investment, government spending, and imports netted against exports).  </a:t>
            </a:r>
            <a:r>
              <a:rPr lang="en-US" sz="1500" smtClean="0"/>
              <a:t>The often-quoted statistic for the United States, for instance, is that consumer spending amounts to 70% of GDP since 2001.</a:t>
            </a:r>
            <a:endParaRPr lang="en-US" sz="1500"/>
          </a:p>
        </p:txBody>
      </p:sp>
      <p:sp>
        <p:nvSpPr>
          <p:cNvPr id="9" name="Rectangle 8"/>
          <p:cNvSpPr/>
          <p:nvPr/>
        </p:nvSpPr>
        <p:spPr>
          <a:xfrm>
            <a:off x="6096000" y="1586350"/>
            <a:ext cx="2819400" cy="3877985"/>
          </a:xfrm>
          <a:prstGeom prst="rect">
            <a:avLst/>
          </a:prstGeom>
        </p:spPr>
        <p:txBody>
          <a:bodyPr wrap="square">
            <a:spAutoFit/>
          </a:bodyPr>
          <a:lstStyle/>
          <a:p>
            <a:r>
              <a:rPr lang="en-US" sz="1600" smtClean="0"/>
              <a:t>The </a:t>
            </a:r>
            <a:r>
              <a:rPr lang="en-US" sz="1600" b="1" smtClean="0"/>
              <a:t>consumer economy</a:t>
            </a:r>
            <a:r>
              <a:rPr lang="en-US" sz="1600" smtClean="0"/>
              <a:t> is that portion of the overall economic system that is dependent on individual or household consumer expenditures. </a:t>
            </a:r>
            <a:r>
              <a:rPr lang="en-US" sz="1500" smtClean="0"/>
              <a:t>Goods that embody the consumer economy would include food, clothing, housing, furniture, appliances, automobiles, etc.; while services that comprise the consumer economy would include restaurants, private hospital care, personal banking, commercial airlines, etc. </a:t>
            </a:r>
            <a:endParaRPr lang="en-US" sz="1500"/>
          </a:p>
        </p:txBody>
      </p:sp>
      <p:sp>
        <p:nvSpPr>
          <p:cNvPr id="12" name="TextBox 11"/>
          <p:cNvSpPr txBox="1"/>
          <p:nvPr/>
        </p:nvSpPr>
        <p:spPr>
          <a:xfrm>
            <a:off x="3886200" y="5867400"/>
            <a:ext cx="1228221" cy="369332"/>
          </a:xfrm>
          <a:prstGeom prst="rect">
            <a:avLst/>
          </a:prstGeom>
          <a:solidFill>
            <a:schemeClr val="accent2">
              <a:lumMod val="40000"/>
              <a:lumOff val="60000"/>
              <a:alpha val="90000"/>
            </a:schemeClr>
          </a:solidFill>
          <a:ln w="28575">
            <a:solidFill>
              <a:srgbClr val="FF0000"/>
            </a:solidFill>
          </a:ln>
        </p:spPr>
        <p:txBody>
          <a:bodyPr wrap="none" rtlCol="0">
            <a:spAutoFit/>
          </a:bodyPr>
          <a:lstStyle/>
          <a:p>
            <a:pPr algn="ctr"/>
            <a:r>
              <a:rPr lang="en-US" smtClean="0"/>
              <a:t>Wikipedia</a:t>
            </a:r>
            <a:endParaRPr lang="en-US"/>
          </a:p>
        </p:txBody>
      </p:sp>
      <p:sp>
        <p:nvSpPr>
          <p:cNvPr id="13" name="TextBox 12"/>
          <p:cNvSpPr txBox="1"/>
          <p:nvPr/>
        </p:nvSpPr>
        <p:spPr>
          <a:xfrm>
            <a:off x="588098" y="5867400"/>
            <a:ext cx="1697902" cy="369332"/>
          </a:xfrm>
          <a:prstGeom prst="rect">
            <a:avLst/>
          </a:prstGeom>
          <a:solidFill>
            <a:schemeClr val="accent2">
              <a:lumMod val="40000"/>
              <a:lumOff val="60000"/>
              <a:alpha val="90000"/>
            </a:schemeClr>
          </a:solidFill>
          <a:ln w="28575">
            <a:solidFill>
              <a:srgbClr val="FF0000"/>
            </a:solidFill>
          </a:ln>
        </p:spPr>
        <p:txBody>
          <a:bodyPr wrap="none" rtlCol="0">
            <a:spAutoFit/>
          </a:bodyPr>
          <a:lstStyle/>
          <a:p>
            <a:pPr algn="ctr"/>
            <a:r>
              <a:rPr lang="en-US" smtClean="0"/>
              <a:t>WiseGeek.com</a:t>
            </a:r>
            <a:endParaRPr lang="en-US"/>
          </a:p>
        </p:txBody>
      </p:sp>
      <p:sp>
        <p:nvSpPr>
          <p:cNvPr id="14" name="TextBox 13"/>
          <p:cNvSpPr txBox="1"/>
          <p:nvPr/>
        </p:nvSpPr>
        <p:spPr>
          <a:xfrm>
            <a:off x="6553200" y="5867400"/>
            <a:ext cx="1905000" cy="369332"/>
          </a:xfrm>
          <a:prstGeom prst="rect">
            <a:avLst/>
          </a:prstGeom>
          <a:solidFill>
            <a:schemeClr val="accent2">
              <a:lumMod val="40000"/>
              <a:lumOff val="60000"/>
              <a:alpha val="90000"/>
            </a:schemeClr>
          </a:solidFill>
          <a:ln w="28575">
            <a:solidFill>
              <a:srgbClr val="FF0000"/>
            </a:solidFill>
          </a:ln>
        </p:spPr>
        <p:txBody>
          <a:bodyPr wrap="square" rtlCol="0">
            <a:spAutoFit/>
          </a:bodyPr>
          <a:lstStyle/>
          <a:p>
            <a:pPr algn="ctr"/>
            <a:r>
              <a:rPr lang="en-US" smtClean="0"/>
              <a:t>MyWikiBiz.com</a:t>
            </a:r>
            <a:endParaRPr lang="en-US" sz="140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6"/>
                                        </p:tgtEl>
                                        <p:attrNameLst>
                                          <p:attrName>style.visibility</p:attrName>
                                        </p:attrNameLst>
                                      </p:cBhvr>
                                      <p:to>
                                        <p:strVal val="visible"/>
                                      </p:to>
                                    </p:set>
                                    <p:anim calcmode="discrete" valueType="clr">
                                      <p:cBhvr override="childStyle">
                                        <p:cTn id="7" dur="80"/>
                                        <p:tgtEl>
                                          <p:spTgt spid="6"/>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6"/>
                                        </p:tgtEl>
                                        <p:attrNameLst>
                                          <p:attrName>fillcolor</p:attrName>
                                        </p:attrNameLst>
                                      </p:cBhvr>
                                      <p:tavLst>
                                        <p:tav tm="0">
                                          <p:val>
                                            <p:clrVal>
                                              <a:schemeClr val="accent2"/>
                                            </p:clrVal>
                                          </p:val>
                                        </p:tav>
                                        <p:tav tm="50000">
                                          <p:val>
                                            <p:clrVal>
                                              <a:schemeClr val="hlink"/>
                                            </p:clrVal>
                                          </p:val>
                                        </p:tav>
                                      </p:tavLst>
                                    </p:anim>
                                    <p:set>
                                      <p:cBhvr>
                                        <p:cTn id="9" dur="80"/>
                                        <p:tgtEl>
                                          <p:spTgt spid="6"/>
                                        </p:tgtEl>
                                        <p:attrNameLst>
                                          <p:attrName>fill.type</p:attrName>
                                        </p:attrNameLst>
                                      </p:cBhvr>
                                      <p:to>
                                        <p:strVal val="solid"/>
                                      </p:to>
                                    </p:set>
                                  </p:childTnLst>
                                </p:cTn>
                              </p:par>
                            </p:childTnLst>
                          </p:cTn>
                        </p:par>
                      </p:childTnLst>
                    </p:cTn>
                  </p:par>
                  <p:par>
                    <p:cTn id="10" fill="hold">
                      <p:stCondLst>
                        <p:cond delay="indefinite"/>
                      </p:stCondLst>
                      <p:childTnLst>
                        <p:par>
                          <p:cTn id="11" fill="hold">
                            <p:stCondLst>
                              <p:cond delay="0"/>
                            </p:stCondLst>
                            <p:childTnLst>
                              <p:par>
                                <p:cTn id="12" presetID="27" presetClass="entr" presetSubtype="0" fill="hold" grpId="0" nodeType="clickEffect">
                                  <p:stCondLst>
                                    <p:cond delay="0"/>
                                  </p:stCondLst>
                                  <p:iterate type="lt">
                                    <p:tmPct val="50000"/>
                                  </p:iterate>
                                  <p:childTnLst>
                                    <p:set>
                                      <p:cBhvr>
                                        <p:cTn id="13" dur="1" fill="hold">
                                          <p:stCondLst>
                                            <p:cond delay="0"/>
                                          </p:stCondLst>
                                        </p:cTn>
                                        <p:tgtEl>
                                          <p:spTgt spid="7"/>
                                        </p:tgtEl>
                                        <p:attrNameLst>
                                          <p:attrName>style.visibility</p:attrName>
                                        </p:attrNameLst>
                                      </p:cBhvr>
                                      <p:to>
                                        <p:strVal val="visible"/>
                                      </p:to>
                                    </p:set>
                                    <p:anim calcmode="discrete" valueType="clr">
                                      <p:cBhvr override="childStyle">
                                        <p:cTn id="14" dur="80"/>
                                        <p:tgtEl>
                                          <p:spTgt spid="7"/>
                                        </p:tgtEl>
                                        <p:attrNameLst>
                                          <p:attrName>style.color</p:attrName>
                                        </p:attrNameLst>
                                      </p:cBhvr>
                                      <p:tavLst>
                                        <p:tav tm="0">
                                          <p:val>
                                            <p:clrVal>
                                              <a:schemeClr val="accent2"/>
                                            </p:clrVal>
                                          </p:val>
                                        </p:tav>
                                        <p:tav tm="50000">
                                          <p:val>
                                            <p:clrVal>
                                              <a:schemeClr val="hlink"/>
                                            </p:clrVal>
                                          </p:val>
                                        </p:tav>
                                      </p:tavLst>
                                    </p:anim>
                                    <p:anim calcmode="discrete" valueType="clr">
                                      <p:cBhvr>
                                        <p:cTn id="15" dur="80"/>
                                        <p:tgtEl>
                                          <p:spTgt spid="7"/>
                                        </p:tgtEl>
                                        <p:attrNameLst>
                                          <p:attrName>fillcolor</p:attrName>
                                        </p:attrNameLst>
                                      </p:cBhvr>
                                      <p:tavLst>
                                        <p:tav tm="0">
                                          <p:val>
                                            <p:clrVal>
                                              <a:schemeClr val="accent2"/>
                                            </p:clrVal>
                                          </p:val>
                                        </p:tav>
                                        <p:tav tm="50000">
                                          <p:val>
                                            <p:clrVal>
                                              <a:schemeClr val="hlink"/>
                                            </p:clrVal>
                                          </p:val>
                                        </p:tav>
                                      </p:tavLst>
                                    </p:anim>
                                    <p:set>
                                      <p:cBhvr>
                                        <p:cTn id="16" dur="80"/>
                                        <p:tgtEl>
                                          <p:spTgt spid="7"/>
                                        </p:tgtEl>
                                        <p:attrNameLst>
                                          <p:attrName>fill.type</p:attrName>
                                        </p:attrNameLst>
                                      </p:cBhvr>
                                      <p:to>
                                        <p:strVal val="solid"/>
                                      </p:to>
                                    </p:set>
                                  </p:childTnLst>
                                </p:cTn>
                              </p:par>
                            </p:childTnLst>
                          </p:cTn>
                        </p:par>
                      </p:childTnLst>
                    </p:cTn>
                  </p:par>
                  <p:par>
                    <p:cTn id="17" fill="hold">
                      <p:stCondLst>
                        <p:cond delay="indefinite"/>
                      </p:stCondLst>
                      <p:childTnLst>
                        <p:par>
                          <p:cTn id="18" fill="hold">
                            <p:stCondLst>
                              <p:cond delay="0"/>
                            </p:stCondLst>
                            <p:childTnLst>
                              <p:par>
                                <p:cTn id="19" presetID="27" presetClass="entr" presetSubtype="0" fill="hold" grpId="0" nodeType="clickEffect">
                                  <p:stCondLst>
                                    <p:cond delay="0"/>
                                  </p:stCondLst>
                                  <p:iterate type="lt">
                                    <p:tmPct val="50000"/>
                                  </p:iterate>
                                  <p:childTnLst>
                                    <p:set>
                                      <p:cBhvr>
                                        <p:cTn id="20" dur="1" fill="hold">
                                          <p:stCondLst>
                                            <p:cond delay="0"/>
                                          </p:stCondLst>
                                        </p:cTn>
                                        <p:tgtEl>
                                          <p:spTgt spid="9"/>
                                        </p:tgtEl>
                                        <p:attrNameLst>
                                          <p:attrName>style.visibility</p:attrName>
                                        </p:attrNameLst>
                                      </p:cBhvr>
                                      <p:to>
                                        <p:strVal val="visible"/>
                                      </p:to>
                                    </p:set>
                                    <p:anim calcmode="discrete" valueType="clr">
                                      <p:cBhvr override="childStyle">
                                        <p:cTn id="21" dur="80"/>
                                        <p:tgtEl>
                                          <p:spTgt spid="9"/>
                                        </p:tgtEl>
                                        <p:attrNameLst>
                                          <p:attrName>style.color</p:attrName>
                                        </p:attrNameLst>
                                      </p:cBhvr>
                                      <p:tavLst>
                                        <p:tav tm="0">
                                          <p:val>
                                            <p:clrVal>
                                              <a:schemeClr val="accent2"/>
                                            </p:clrVal>
                                          </p:val>
                                        </p:tav>
                                        <p:tav tm="50000">
                                          <p:val>
                                            <p:clrVal>
                                              <a:schemeClr val="hlink"/>
                                            </p:clrVal>
                                          </p:val>
                                        </p:tav>
                                      </p:tavLst>
                                    </p:anim>
                                    <p:anim calcmode="discrete" valueType="clr">
                                      <p:cBhvr>
                                        <p:cTn id="22" dur="80"/>
                                        <p:tgtEl>
                                          <p:spTgt spid="9"/>
                                        </p:tgtEl>
                                        <p:attrNameLst>
                                          <p:attrName>fillcolor</p:attrName>
                                        </p:attrNameLst>
                                      </p:cBhvr>
                                      <p:tavLst>
                                        <p:tav tm="0">
                                          <p:val>
                                            <p:clrVal>
                                              <a:schemeClr val="accent2"/>
                                            </p:clrVal>
                                          </p:val>
                                        </p:tav>
                                        <p:tav tm="50000">
                                          <p:val>
                                            <p:clrVal>
                                              <a:schemeClr val="hlink"/>
                                            </p:clrVal>
                                          </p:val>
                                        </p:tav>
                                      </p:tavLst>
                                    </p:anim>
                                    <p:set>
                                      <p:cBhvr>
                                        <p:cTn id="23" dur="80"/>
                                        <p:tgtEl>
                                          <p:spTgt spid="9"/>
                                        </p:tgtEl>
                                        <p:attrNameLst>
                                          <p:attrName>fill.type</p:attrName>
                                        </p:attrNameLst>
                                      </p:cBhvr>
                                      <p:to>
                                        <p:strVal val="solid"/>
                                      </p:to>
                                    </p:set>
                                  </p:childTnLst>
                                </p:cTn>
                              </p:par>
                            </p:childTnLst>
                          </p:cTn>
                        </p:par>
                      </p:childTnLst>
                    </p:cTn>
                  </p:par>
                  <p:par>
                    <p:cTn id="24" fill="hold">
                      <p:stCondLst>
                        <p:cond delay="indefinite"/>
                      </p:stCondLst>
                      <p:childTnLst>
                        <p:par>
                          <p:cTn id="25" fill="hold">
                            <p:stCondLst>
                              <p:cond delay="0"/>
                            </p:stCondLst>
                            <p:childTnLst>
                              <p:par>
                                <p:cTn id="26" presetID="23" presetClass="entr" presetSubtype="16" fill="hold" grpId="0" nodeType="clickEffect">
                                  <p:stCondLst>
                                    <p:cond delay="0"/>
                                  </p:stCondLst>
                                  <p:childTnLst>
                                    <p:set>
                                      <p:cBhvr>
                                        <p:cTn id="27" dur="1" fill="hold">
                                          <p:stCondLst>
                                            <p:cond delay="0"/>
                                          </p:stCondLst>
                                        </p:cTn>
                                        <p:tgtEl>
                                          <p:spTgt spid="13"/>
                                        </p:tgtEl>
                                        <p:attrNameLst>
                                          <p:attrName>style.visibility</p:attrName>
                                        </p:attrNameLst>
                                      </p:cBhvr>
                                      <p:to>
                                        <p:strVal val="visible"/>
                                      </p:to>
                                    </p:set>
                                    <p:anim calcmode="lin" valueType="num">
                                      <p:cBhvr>
                                        <p:cTn id="28" dur="500" fill="hold"/>
                                        <p:tgtEl>
                                          <p:spTgt spid="13"/>
                                        </p:tgtEl>
                                        <p:attrNameLst>
                                          <p:attrName>ppt_w</p:attrName>
                                        </p:attrNameLst>
                                      </p:cBhvr>
                                      <p:tavLst>
                                        <p:tav tm="0">
                                          <p:val>
                                            <p:fltVal val="0"/>
                                          </p:val>
                                        </p:tav>
                                        <p:tav tm="100000">
                                          <p:val>
                                            <p:strVal val="#ppt_w"/>
                                          </p:val>
                                        </p:tav>
                                      </p:tavLst>
                                    </p:anim>
                                    <p:anim calcmode="lin" valueType="num">
                                      <p:cBhvr>
                                        <p:cTn id="29" dur="500" fill="hold"/>
                                        <p:tgtEl>
                                          <p:spTgt spid="13"/>
                                        </p:tgtEl>
                                        <p:attrNameLst>
                                          <p:attrName>ppt_h</p:attrName>
                                        </p:attrNameLst>
                                      </p:cBhvr>
                                      <p:tavLst>
                                        <p:tav tm="0">
                                          <p:val>
                                            <p:fltVal val="0"/>
                                          </p:val>
                                        </p:tav>
                                        <p:tav tm="100000">
                                          <p:val>
                                            <p:strVal val="#ppt_h"/>
                                          </p:val>
                                        </p:tav>
                                      </p:tavLst>
                                    </p:anim>
                                  </p:childTnLst>
                                </p:cTn>
                              </p:par>
                            </p:childTnLst>
                          </p:cTn>
                        </p:par>
                      </p:childTnLst>
                    </p:cTn>
                  </p:par>
                  <p:par>
                    <p:cTn id="30" fill="hold">
                      <p:stCondLst>
                        <p:cond delay="indefinite"/>
                      </p:stCondLst>
                      <p:childTnLst>
                        <p:par>
                          <p:cTn id="31" fill="hold">
                            <p:stCondLst>
                              <p:cond delay="0"/>
                            </p:stCondLst>
                            <p:childTnLst>
                              <p:par>
                                <p:cTn id="32" presetID="23" presetClass="entr" presetSubtype="16" fill="hold" grpId="0" nodeType="click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p:cTn id="34" dur="500" fill="hold"/>
                                        <p:tgtEl>
                                          <p:spTgt spid="12"/>
                                        </p:tgtEl>
                                        <p:attrNameLst>
                                          <p:attrName>ppt_w</p:attrName>
                                        </p:attrNameLst>
                                      </p:cBhvr>
                                      <p:tavLst>
                                        <p:tav tm="0">
                                          <p:val>
                                            <p:fltVal val="0"/>
                                          </p:val>
                                        </p:tav>
                                        <p:tav tm="100000">
                                          <p:val>
                                            <p:strVal val="#ppt_w"/>
                                          </p:val>
                                        </p:tav>
                                      </p:tavLst>
                                    </p:anim>
                                    <p:anim calcmode="lin" valueType="num">
                                      <p:cBhvr>
                                        <p:cTn id="35" dur="500" fill="hold"/>
                                        <p:tgtEl>
                                          <p:spTgt spid="12"/>
                                        </p:tgtEl>
                                        <p:attrNameLst>
                                          <p:attrName>ppt_h</p:attrName>
                                        </p:attrNameLst>
                                      </p:cBhvr>
                                      <p:tavLst>
                                        <p:tav tm="0">
                                          <p:val>
                                            <p:fltVal val="0"/>
                                          </p:val>
                                        </p:tav>
                                        <p:tav tm="100000">
                                          <p:val>
                                            <p:strVal val="#ppt_h"/>
                                          </p:val>
                                        </p:tav>
                                      </p:tavLst>
                                    </p:anim>
                                  </p:childTnLst>
                                </p:cTn>
                              </p:par>
                            </p:childTnLst>
                          </p:cTn>
                        </p:par>
                      </p:childTnLst>
                    </p:cTn>
                  </p:par>
                  <p:par>
                    <p:cTn id="36" fill="hold">
                      <p:stCondLst>
                        <p:cond delay="indefinite"/>
                      </p:stCondLst>
                      <p:childTnLst>
                        <p:par>
                          <p:cTn id="37" fill="hold">
                            <p:stCondLst>
                              <p:cond delay="0"/>
                            </p:stCondLst>
                            <p:childTnLst>
                              <p:par>
                                <p:cTn id="38" presetID="23" presetClass="entr" presetSubtype="16" fill="hold" grpId="0" nodeType="clickEffect">
                                  <p:stCondLst>
                                    <p:cond delay="0"/>
                                  </p:stCondLst>
                                  <p:childTnLst>
                                    <p:set>
                                      <p:cBhvr>
                                        <p:cTn id="39" dur="1" fill="hold">
                                          <p:stCondLst>
                                            <p:cond delay="0"/>
                                          </p:stCondLst>
                                        </p:cTn>
                                        <p:tgtEl>
                                          <p:spTgt spid="14"/>
                                        </p:tgtEl>
                                        <p:attrNameLst>
                                          <p:attrName>style.visibility</p:attrName>
                                        </p:attrNameLst>
                                      </p:cBhvr>
                                      <p:to>
                                        <p:strVal val="visible"/>
                                      </p:to>
                                    </p:set>
                                    <p:anim calcmode="lin" valueType="num">
                                      <p:cBhvr>
                                        <p:cTn id="40" dur="500" fill="hold"/>
                                        <p:tgtEl>
                                          <p:spTgt spid="14"/>
                                        </p:tgtEl>
                                        <p:attrNameLst>
                                          <p:attrName>ppt_w</p:attrName>
                                        </p:attrNameLst>
                                      </p:cBhvr>
                                      <p:tavLst>
                                        <p:tav tm="0">
                                          <p:val>
                                            <p:fltVal val="0"/>
                                          </p:val>
                                        </p:tav>
                                        <p:tav tm="100000">
                                          <p:val>
                                            <p:strVal val="#ppt_w"/>
                                          </p:val>
                                        </p:tav>
                                      </p:tavLst>
                                    </p:anim>
                                    <p:anim calcmode="lin" valueType="num">
                                      <p:cBhvr>
                                        <p:cTn id="41" dur="500" fill="hold"/>
                                        <p:tgtEl>
                                          <p:spTgt spid="1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9" grpId="0"/>
      <p:bldP spid="12" grpId="0" animBg="1"/>
      <p:bldP spid="13" grpId="0" animBg="1"/>
      <p:bldP spid="1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Where is Cheltenham High School?</a:t>
            </a:r>
            <a:endParaRPr lang="en-US"/>
          </a:p>
        </p:txBody>
      </p:sp>
      <p:sp>
        <p:nvSpPr>
          <p:cNvPr id="3" name="Footer Placeholder 2"/>
          <p:cNvSpPr>
            <a:spLocks noGrp="1"/>
          </p:cNvSpPr>
          <p:nvPr>
            <p:ph type="ftr" sz="quarter" idx="11"/>
          </p:nvPr>
        </p:nvSpPr>
        <p:spPr/>
        <p:txBody>
          <a:bodyPr/>
          <a:lstStyle/>
          <a:p>
            <a:r>
              <a:rPr lang="en-US" smtClean="0"/>
              <a:t>Some rights reserved, MyWikiBiz.com</a:t>
            </a:r>
            <a:endParaRPr lang="en-US"/>
          </a:p>
        </p:txBody>
      </p:sp>
      <p:sp>
        <p:nvSpPr>
          <p:cNvPr id="4" name="Slide Number Placeholder 3"/>
          <p:cNvSpPr>
            <a:spLocks noGrp="1"/>
          </p:cNvSpPr>
          <p:nvPr>
            <p:ph type="sldNum" sz="quarter" idx="12"/>
          </p:nvPr>
        </p:nvSpPr>
        <p:spPr/>
        <p:txBody>
          <a:bodyPr/>
          <a:lstStyle/>
          <a:p>
            <a:fld id="{75B881E7-2283-4A36-BBC8-F8191F81D2D8}" type="slidenum">
              <a:rPr lang="en-US" smtClean="0"/>
              <a:pPr/>
              <a:t>13</a:t>
            </a:fld>
            <a:endParaRPr lang="en-US"/>
          </a:p>
        </p:txBody>
      </p:sp>
      <p:pic>
        <p:nvPicPr>
          <p:cNvPr id="3074" name="Picture 2">
            <a:hlinkClick r:id="rId2"/>
          </p:cNvPr>
          <p:cNvPicPr>
            <a:picLocks noChangeAspect="1" noChangeArrowheads="1"/>
          </p:cNvPicPr>
          <p:nvPr/>
        </p:nvPicPr>
        <p:blipFill>
          <a:blip r:embed="rId3"/>
          <a:srcRect/>
          <a:stretch>
            <a:fillRect/>
          </a:stretch>
        </p:blipFill>
        <p:spPr bwMode="auto">
          <a:xfrm>
            <a:off x="1249330" y="1621466"/>
            <a:ext cx="6649703" cy="4614863"/>
          </a:xfrm>
          <a:prstGeom prst="rect">
            <a:avLst/>
          </a:prstGeom>
          <a:noFill/>
          <a:ln w="9525">
            <a:noFill/>
            <a:miter lim="800000"/>
            <a:headEnd/>
            <a:tailEnd/>
          </a:ln>
          <a:effectLst/>
        </p:spPr>
      </p:pic>
      <p:pic>
        <p:nvPicPr>
          <p:cNvPr id="2050" name="Picture 2"/>
          <p:cNvPicPr>
            <a:picLocks noChangeAspect="1" noChangeArrowheads="1"/>
          </p:cNvPicPr>
          <p:nvPr/>
        </p:nvPicPr>
        <p:blipFill>
          <a:blip r:embed="rId4"/>
          <a:srcRect/>
          <a:stretch>
            <a:fillRect/>
          </a:stretch>
        </p:blipFill>
        <p:spPr bwMode="auto">
          <a:xfrm>
            <a:off x="1476375" y="2857500"/>
            <a:ext cx="6191250" cy="1333500"/>
          </a:xfrm>
          <a:prstGeom prst="rect">
            <a:avLst/>
          </a:prstGeom>
          <a:noFill/>
          <a:ln w="9525">
            <a:noFill/>
            <a:miter lim="800000"/>
            <a:headEnd/>
            <a:tailEnd/>
          </a:ln>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nodeType="clickEffect">
                                  <p:stCondLst>
                                    <p:cond delay="0"/>
                                  </p:stCondLst>
                                  <p:childTnLst>
                                    <p:set>
                                      <p:cBhvr>
                                        <p:cTn id="6" dur="1" fill="hold">
                                          <p:stCondLst>
                                            <p:cond delay="0"/>
                                          </p:stCondLst>
                                        </p:cTn>
                                        <p:tgtEl>
                                          <p:spTgt spid="2050"/>
                                        </p:tgtEl>
                                        <p:attrNameLst>
                                          <p:attrName>style.visibility</p:attrName>
                                        </p:attrNameLst>
                                      </p:cBhvr>
                                      <p:to>
                                        <p:strVal val="visible"/>
                                      </p:to>
                                    </p:set>
                                    <p:anim calcmode="lin" valueType="num">
                                      <p:cBhvr>
                                        <p:cTn id="7" dur="500" fill="hold"/>
                                        <p:tgtEl>
                                          <p:spTgt spid="2050"/>
                                        </p:tgtEl>
                                        <p:attrNameLst>
                                          <p:attrName>ppt_w</p:attrName>
                                        </p:attrNameLst>
                                      </p:cBhvr>
                                      <p:tavLst>
                                        <p:tav tm="0">
                                          <p:val>
                                            <p:fltVal val="0"/>
                                          </p:val>
                                        </p:tav>
                                        <p:tav tm="100000">
                                          <p:val>
                                            <p:strVal val="#ppt_w"/>
                                          </p:val>
                                        </p:tav>
                                      </p:tavLst>
                                    </p:anim>
                                    <p:anim calcmode="lin" valueType="num">
                                      <p:cBhvr>
                                        <p:cTn id="8" dur="500" fill="hold"/>
                                        <p:tgtEl>
                                          <p:spTgt spid="2050"/>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According to the U.S. Census Bureau</a:t>
            </a:r>
            <a:endParaRPr lang="en-US"/>
          </a:p>
        </p:txBody>
      </p:sp>
      <p:sp>
        <p:nvSpPr>
          <p:cNvPr id="3" name="Footer Placeholder 2"/>
          <p:cNvSpPr>
            <a:spLocks noGrp="1"/>
          </p:cNvSpPr>
          <p:nvPr>
            <p:ph type="ftr" sz="quarter" idx="11"/>
          </p:nvPr>
        </p:nvSpPr>
        <p:spPr/>
        <p:txBody>
          <a:bodyPr/>
          <a:lstStyle/>
          <a:p>
            <a:r>
              <a:rPr lang="en-US" smtClean="0"/>
              <a:t>Some rights reserved, MyWikiBiz.com</a:t>
            </a:r>
            <a:endParaRPr lang="en-US"/>
          </a:p>
        </p:txBody>
      </p:sp>
      <p:sp>
        <p:nvSpPr>
          <p:cNvPr id="4" name="Slide Number Placeholder 3"/>
          <p:cNvSpPr>
            <a:spLocks noGrp="1"/>
          </p:cNvSpPr>
          <p:nvPr>
            <p:ph type="sldNum" sz="quarter" idx="12"/>
          </p:nvPr>
        </p:nvSpPr>
        <p:spPr/>
        <p:txBody>
          <a:bodyPr/>
          <a:lstStyle/>
          <a:p>
            <a:fld id="{75B881E7-2283-4A36-BBC8-F8191F81D2D8}" type="slidenum">
              <a:rPr lang="en-US" smtClean="0"/>
              <a:pPr/>
              <a:t>14</a:t>
            </a:fld>
            <a:endParaRPr lang="en-US"/>
          </a:p>
        </p:txBody>
      </p:sp>
      <p:pic>
        <p:nvPicPr>
          <p:cNvPr id="4098" name="Picture 2"/>
          <p:cNvPicPr>
            <a:picLocks noChangeAspect="1" noChangeArrowheads="1"/>
          </p:cNvPicPr>
          <p:nvPr/>
        </p:nvPicPr>
        <p:blipFill>
          <a:blip r:embed="rId2"/>
          <a:srcRect/>
          <a:stretch>
            <a:fillRect/>
          </a:stretch>
        </p:blipFill>
        <p:spPr bwMode="auto">
          <a:xfrm>
            <a:off x="2286000" y="1828800"/>
            <a:ext cx="6276975" cy="4178132"/>
          </a:xfrm>
          <a:prstGeom prst="rect">
            <a:avLst/>
          </a:prstGeom>
          <a:noFill/>
          <a:ln w="9525">
            <a:noFill/>
            <a:miter lim="800000"/>
            <a:headEnd/>
            <a:tailEnd/>
          </a:ln>
          <a:effectLst/>
        </p:spPr>
      </p:pic>
      <p:sp>
        <p:nvSpPr>
          <p:cNvPr id="11" name="TextBox 10"/>
          <p:cNvSpPr txBox="1"/>
          <p:nvPr/>
        </p:nvSpPr>
        <p:spPr>
          <a:xfrm>
            <a:off x="4038600" y="3429000"/>
            <a:ext cx="2557110" cy="369332"/>
          </a:xfrm>
          <a:prstGeom prst="rect">
            <a:avLst/>
          </a:prstGeom>
          <a:solidFill>
            <a:srgbClr val="FACCB8">
              <a:alpha val="90000"/>
            </a:srgbClr>
          </a:solidFill>
          <a:ln w="28575">
            <a:solidFill>
              <a:schemeClr val="accent1">
                <a:shade val="50000"/>
              </a:schemeClr>
            </a:solidFill>
          </a:ln>
        </p:spPr>
        <p:txBody>
          <a:bodyPr wrap="none" rtlCol="0">
            <a:spAutoFit/>
          </a:bodyPr>
          <a:lstStyle/>
          <a:p>
            <a:r>
              <a:rPr lang="en-US" smtClean="0"/>
              <a:t>Wyncote, Pennsylvania</a:t>
            </a:r>
            <a:endParaRPr lang="en-US"/>
          </a:p>
        </p:txBody>
      </p:sp>
      <p:grpSp>
        <p:nvGrpSpPr>
          <p:cNvPr id="14" name="Group 13"/>
          <p:cNvGrpSpPr/>
          <p:nvPr/>
        </p:nvGrpSpPr>
        <p:grpSpPr>
          <a:xfrm>
            <a:off x="1083625" y="4871305"/>
            <a:ext cx="2731838" cy="808070"/>
            <a:chOff x="829336" y="4550734"/>
            <a:chExt cx="2731838" cy="808070"/>
          </a:xfrm>
        </p:grpSpPr>
        <p:sp>
          <p:nvSpPr>
            <p:cNvPr id="12" name="5-Point Star 11"/>
            <p:cNvSpPr/>
            <p:nvPr/>
          </p:nvSpPr>
          <p:spPr>
            <a:xfrm>
              <a:off x="2006004" y="4550734"/>
              <a:ext cx="381000" cy="381000"/>
            </a:xfrm>
            <a:prstGeom prst="star5">
              <a:avLst/>
            </a:prstGeom>
            <a:solidFill>
              <a:srgbClr val="FFFF00"/>
            </a:solidFill>
            <a:ln w="19050">
              <a:solidFill>
                <a:srgbClr val="FF0000"/>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p:cNvSpPr txBox="1"/>
            <p:nvPr/>
          </p:nvSpPr>
          <p:spPr>
            <a:xfrm>
              <a:off x="829336" y="4989472"/>
              <a:ext cx="2731838" cy="369332"/>
            </a:xfrm>
            <a:prstGeom prst="rect">
              <a:avLst/>
            </a:prstGeom>
            <a:solidFill>
              <a:schemeClr val="accent2">
                <a:lumMod val="40000"/>
                <a:lumOff val="60000"/>
                <a:alpha val="90000"/>
              </a:schemeClr>
            </a:solidFill>
            <a:ln w="28575">
              <a:solidFill>
                <a:srgbClr val="FF0000"/>
              </a:solidFill>
            </a:ln>
          </p:spPr>
          <p:txBody>
            <a:bodyPr wrap="none" rtlCol="0">
              <a:spAutoFit/>
            </a:bodyPr>
            <a:lstStyle/>
            <a:p>
              <a:r>
                <a:rPr lang="en-US" smtClean="0"/>
                <a:t>Cheltenham High School</a:t>
              </a:r>
              <a:endParaRPr lang="en-US"/>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diamond(in)">
                                      <p:cBhvr>
                                        <p:cTn id="7" dur="20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55" presetClass="entr" presetSubtype="0" fill="hold" nodeType="clickEffect">
                                  <p:stCondLst>
                                    <p:cond delay="0"/>
                                  </p:stCondLst>
                                  <p:childTnLst>
                                    <p:set>
                                      <p:cBhvr>
                                        <p:cTn id="11" dur="1" fill="hold">
                                          <p:stCondLst>
                                            <p:cond delay="0"/>
                                          </p:stCondLst>
                                        </p:cTn>
                                        <p:tgtEl>
                                          <p:spTgt spid="14"/>
                                        </p:tgtEl>
                                        <p:attrNameLst>
                                          <p:attrName>style.visibility</p:attrName>
                                        </p:attrNameLst>
                                      </p:cBhvr>
                                      <p:to>
                                        <p:strVal val="visible"/>
                                      </p:to>
                                    </p:set>
                                    <p:anim calcmode="lin" valueType="num">
                                      <p:cBhvr>
                                        <p:cTn id="12" dur="1000" fill="hold"/>
                                        <p:tgtEl>
                                          <p:spTgt spid="14"/>
                                        </p:tgtEl>
                                        <p:attrNameLst>
                                          <p:attrName>ppt_w</p:attrName>
                                        </p:attrNameLst>
                                      </p:cBhvr>
                                      <p:tavLst>
                                        <p:tav tm="0">
                                          <p:val>
                                            <p:strVal val="#ppt_w*0.70"/>
                                          </p:val>
                                        </p:tav>
                                        <p:tav tm="100000">
                                          <p:val>
                                            <p:strVal val="#ppt_w"/>
                                          </p:val>
                                        </p:tav>
                                      </p:tavLst>
                                    </p:anim>
                                    <p:anim calcmode="lin" valueType="num">
                                      <p:cBhvr>
                                        <p:cTn id="13" dur="1000" fill="hold"/>
                                        <p:tgtEl>
                                          <p:spTgt spid="14"/>
                                        </p:tgtEl>
                                        <p:attrNameLst>
                                          <p:attrName>ppt_h</p:attrName>
                                        </p:attrNameLst>
                                      </p:cBhvr>
                                      <p:tavLst>
                                        <p:tav tm="0">
                                          <p:val>
                                            <p:strVal val="#ppt_h"/>
                                          </p:val>
                                        </p:tav>
                                        <p:tav tm="100000">
                                          <p:val>
                                            <p:strVal val="#ppt_h"/>
                                          </p:val>
                                        </p:tav>
                                      </p:tavLst>
                                    </p:anim>
                                    <p:animEffect transition="in" filter="fade">
                                      <p:cBhvr>
                                        <p:cTn id="14" dur="1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According to local authorities</a:t>
            </a:r>
            <a:endParaRPr lang="en-US"/>
          </a:p>
        </p:txBody>
      </p:sp>
      <p:sp>
        <p:nvSpPr>
          <p:cNvPr id="3" name="Footer Placeholder 2"/>
          <p:cNvSpPr>
            <a:spLocks noGrp="1"/>
          </p:cNvSpPr>
          <p:nvPr>
            <p:ph type="ftr" sz="quarter" idx="11"/>
          </p:nvPr>
        </p:nvSpPr>
        <p:spPr/>
        <p:txBody>
          <a:bodyPr/>
          <a:lstStyle/>
          <a:p>
            <a:r>
              <a:rPr lang="en-US" smtClean="0"/>
              <a:t>Some rights reserved, MyWikiBiz.com</a:t>
            </a:r>
            <a:endParaRPr lang="en-US"/>
          </a:p>
        </p:txBody>
      </p:sp>
      <p:sp>
        <p:nvSpPr>
          <p:cNvPr id="4" name="Slide Number Placeholder 3"/>
          <p:cNvSpPr>
            <a:spLocks noGrp="1"/>
          </p:cNvSpPr>
          <p:nvPr>
            <p:ph type="sldNum" sz="quarter" idx="12"/>
          </p:nvPr>
        </p:nvSpPr>
        <p:spPr/>
        <p:txBody>
          <a:bodyPr/>
          <a:lstStyle/>
          <a:p>
            <a:fld id="{75B881E7-2283-4A36-BBC8-F8191F81D2D8}" type="slidenum">
              <a:rPr lang="en-US" smtClean="0"/>
              <a:pPr/>
              <a:t>15</a:t>
            </a:fld>
            <a:endParaRPr lang="en-US"/>
          </a:p>
        </p:txBody>
      </p:sp>
      <p:sp>
        <p:nvSpPr>
          <p:cNvPr id="6" name="Rectangle 5"/>
          <p:cNvSpPr/>
          <p:nvPr/>
        </p:nvSpPr>
        <p:spPr>
          <a:xfrm>
            <a:off x="685800" y="3916311"/>
            <a:ext cx="7924800" cy="923330"/>
          </a:xfrm>
          <a:prstGeom prst="rect">
            <a:avLst/>
          </a:prstGeom>
          <a:solidFill>
            <a:schemeClr val="accent2">
              <a:lumMod val="40000"/>
              <a:lumOff val="60000"/>
            </a:schemeClr>
          </a:solidFill>
          <a:ln w="22225">
            <a:solidFill>
              <a:srgbClr val="FF0000"/>
            </a:solidFill>
          </a:ln>
        </p:spPr>
        <p:txBody>
          <a:bodyPr wrap="square">
            <a:spAutoFit/>
          </a:bodyPr>
          <a:lstStyle/>
          <a:p>
            <a:r>
              <a:rPr lang="en-US" smtClean="0"/>
              <a:t>The </a:t>
            </a:r>
            <a:r>
              <a:rPr lang="en-US" smtClean="0">
                <a:hlinkClick r:id="rId2"/>
              </a:rPr>
              <a:t>Montgomery County Board of Assessments </a:t>
            </a:r>
            <a:r>
              <a:rPr lang="en-US" smtClean="0"/>
              <a:t>(Real Estate Division) confirms that the title deed for Cheltenham High School shows that it is in </a:t>
            </a:r>
            <a:r>
              <a:rPr lang="en-US" b="1" smtClean="0"/>
              <a:t>Cheltenham Township</a:t>
            </a:r>
            <a:r>
              <a:rPr lang="en-US" smtClean="0"/>
              <a:t>.</a:t>
            </a:r>
            <a:endParaRPr lang="en-US"/>
          </a:p>
        </p:txBody>
      </p:sp>
      <p:sp>
        <p:nvSpPr>
          <p:cNvPr id="7" name="TextBox 6"/>
          <p:cNvSpPr txBox="1"/>
          <p:nvPr/>
        </p:nvSpPr>
        <p:spPr>
          <a:xfrm>
            <a:off x="685800" y="1828800"/>
            <a:ext cx="7924800" cy="1754326"/>
          </a:xfrm>
          <a:prstGeom prst="rect">
            <a:avLst/>
          </a:prstGeom>
          <a:solidFill>
            <a:schemeClr val="accent5">
              <a:lumMod val="60000"/>
              <a:lumOff val="40000"/>
            </a:schemeClr>
          </a:solidFill>
          <a:ln w="22225">
            <a:solidFill>
              <a:srgbClr val="FF0000"/>
            </a:solidFill>
          </a:ln>
        </p:spPr>
        <p:txBody>
          <a:bodyPr wrap="square" rtlCol="0">
            <a:spAutoFit/>
          </a:bodyPr>
          <a:lstStyle/>
          <a:p>
            <a:r>
              <a:rPr lang="en-US" smtClean="0"/>
              <a:t>Nancy K. Gibson, Public Information Officer for </a:t>
            </a:r>
            <a:r>
              <a:rPr lang="en-US" smtClean="0">
                <a:hlinkClick r:id="rId3"/>
              </a:rPr>
              <a:t>Cheltenham Township</a:t>
            </a:r>
            <a:r>
              <a:rPr lang="en-US" smtClean="0"/>
              <a:t>, replied:</a:t>
            </a:r>
          </a:p>
          <a:p>
            <a:endParaRPr lang="en-US" smtClean="0"/>
          </a:p>
          <a:p>
            <a:r>
              <a:rPr lang="en-US" smtClean="0"/>
              <a:t>“…your question seems to be what municipality -- the lowest level of government with legal boundaries -- is Cheltenham High School located in, then the answer is </a:t>
            </a:r>
            <a:r>
              <a:rPr lang="en-US" b="1" smtClean="0"/>
              <a:t>Cheltenham Township</a:t>
            </a:r>
            <a:r>
              <a:rPr lang="en-US" smtClean="0"/>
              <a:t>.” </a:t>
            </a:r>
          </a:p>
        </p:txBody>
      </p:sp>
      <p:sp>
        <p:nvSpPr>
          <p:cNvPr id="8" name="TextBox 7"/>
          <p:cNvSpPr txBox="1"/>
          <p:nvPr/>
        </p:nvSpPr>
        <p:spPr>
          <a:xfrm>
            <a:off x="708836" y="5181600"/>
            <a:ext cx="7901764" cy="646331"/>
          </a:xfrm>
          <a:prstGeom prst="rect">
            <a:avLst/>
          </a:prstGeom>
          <a:noFill/>
        </p:spPr>
        <p:txBody>
          <a:bodyPr wrap="square" rtlCol="0">
            <a:spAutoFit/>
          </a:bodyPr>
          <a:lstStyle/>
          <a:p>
            <a:r>
              <a:rPr lang="en-US" smtClean="0"/>
              <a:t>Nonetheless, Wikipedia has stated since August 2006 that Cheltenham High School is “in Wyncote, Pennsylvania”.</a:t>
            </a:r>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checkerboard(across)">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3" presetClass="entr" presetSubtype="16"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fltVal val="0"/>
                                          </p:val>
                                        </p:tav>
                                        <p:tav tm="100000">
                                          <p:val>
                                            <p:strVal val="#ppt_w"/>
                                          </p:val>
                                        </p:tav>
                                      </p:tavLst>
                                    </p:anim>
                                    <p:anim calcmode="lin" valueType="num">
                                      <p:cBhvr>
                                        <p:cTn id="13" dur="500" fill="hold"/>
                                        <p:tgtEl>
                                          <p:spTgt spid="6"/>
                                        </p:tgtEl>
                                        <p:attrNameLst>
                                          <p:attrName>ppt_h</p:attrName>
                                        </p:attrNameLst>
                                      </p:cBhvr>
                                      <p:tavLst>
                                        <p:tav tm="0">
                                          <p:val>
                                            <p:fltVal val="0"/>
                                          </p:val>
                                        </p:tav>
                                        <p:tav tm="100000">
                                          <p:val>
                                            <p:strVal val="#ppt_h"/>
                                          </p:val>
                                        </p:tav>
                                      </p:tavLst>
                                    </p:anim>
                                  </p:childTnLst>
                                </p:cTn>
                              </p:par>
                            </p:childTnLst>
                          </p:cTn>
                        </p:par>
                      </p:childTnLst>
                    </p:cTn>
                  </p:par>
                  <p:par>
                    <p:cTn id="14" fill="hold">
                      <p:stCondLst>
                        <p:cond delay="indefinite"/>
                      </p:stCondLst>
                      <p:childTnLst>
                        <p:par>
                          <p:cTn id="15" fill="hold">
                            <p:stCondLst>
                              <p:cond delay="0"/>
                            </p:stCondLst>
                            <p:childTnLst>
                              <p:par>
                                <p:cTn id="16" presetID="27" presetClass="entr" presetSubtype="0" fill="hold" grpId="0" nodeType="clickEffect">
                                  <p:stCondLst>
                                    <p:cond delay="0"/>
                                  </p:stCondLst>
                                  <p:iterate type="lt">
                                    <p:tmPct val="50000"/>
                                  </p:iterate>
                                  <p:childTnLst>
                                    <p:set>
                                      <p:cBhvr>
                                        <p:cTn id="17" dur="1" fill="hold">
                                          <p:stCondLst>
                                            <p:cond delay="0"/>
                                          </p:stCondLst>
                                        </p:cTn>
                                        <p:tgtEl>
                                          <p:spTgt spid="8"/>
                                        </p:tgtEl>
                                        <p:attrNameLst>
                                          <p:attrName>style.visibility</p:attrName>
                                        </p:attrNameLst>
                                      </p:cBhvr>
                                      <p:to>
                                        <p:strVal val="visible"/>
                                      </p:to>
                                    </p:set>
                                    <p:anim calcmode="discrete" valueType="clr">
                                      <p:cBhvr override="childStyle">
                                        <p:cTn id="18" dur="80"/>
                                        <p:tgtEl>
                                          <p:spTgt spid="8"/>
                                        </p:tgtEl>
                                        <p:attrNameLst>
                                          <p:attrName>style.color</p:attrName>
                                        </p:attrNameLst>
                                      </p:cBhvr>
                                      <p:tavLst>
                                        <p:tav tm="0">
                                          <p:val>
                                            <p:clrVal>
                                              <a:schemeClr val="accent2"/>
                                            </p:clrVal>
                                          </p:val>
                                        </p:tav>
                                        <p:tav tm="50000">
                                          <p:val>
                                            <p:clrVal>
                                              <a:schemeClr val="hlink"/>
                                            </p:clrVal>
                                          </p:val>
                                        </p:tav>
                                      </p:tavLst>
                                    </p:anim>
                                    <p:anim calcmode="discrete" valueType="clr">
                                      <p:cBhvr>
                                        <p:cTn id="19" dur="80"/>
                                        <p:tgtEl>
                                          <p:spTgt spid="8"/>
                                        </p:tgtEl>
                                        <p:attrNameLst>
                                          <p:attrName>fillcolor</p:attrName>
                                        </p:attrNameLst>
                                      </p:cBhvr>
                                      <p:tavLst>
                                        <p:tav tm="0">
                                          <p:val>
                                            <p:clrVal>
                                              <a:schemeClr val="accent2"/>
                                            </p:clrVal>
                                          </p:val>
                                        </p:tav>
                                        <p:tav tm="50000">
                                          <p:val>
                                            <p:clrVal>
                                              <a:schemeClr val="hlink"/>
                                            </p:clrVal>
                                          </p:val>
                                        </p:tav>
                                      </p:tavLst>
                                    </p:anim>
                                    <p:set>
                                      <p:cBhvr>
                                        <p:cTn id="20" dur="80"/>
                                        <p:tgtEl>
                                          <p:spTgt spid="8"/>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WCHD – Cheltenham Digital Radio</a:t>
            </a:r>
            <a:endParaRPr lang="en-US"/>
          </a:p>
        </p:txBody>
      </p:sp>
      <p:sp>
        <p:nvSpPr>
          <p:cNvPr id="3" name="Footer Placeholder 2"/>
          <p:cNvSpPr>
            <a:spLocks noGrp="1"/>
          </p:cNvSpPr>
          <p:nvPr>
            <p:ph type="ftr" sz="quarter" idx="11"/>
          </p:nvPr>
        </p:nvSpPr>
        <p:spPr/>
        <p:txBody>
          <a:bodyPr/>
          <a:lstStyle/>
          <a:p>
            <a:r>
              <a:rPr lang="en-US" smtClean="0"/>
              <a:t>Some rights reserved, MyWikiBiz.com</a:t>
            </a:r>
            <a:endParaRPr lang="en-US"/>
          </a:p>
        </p:txBody>
      </p:sp>
      <p:sp>
        <p:nvSpPr>
          <p:cNvPr id="4" name="Slide Number Placeholder 3"/>
          <p:cNvSpPr>
            <a:spLocks noGrp="1"/>
          </p:cNvSpPr>
          <p:nvPr>
            <p:ph type="sldNum" sz="quarter" idx="12"/>
          </p:nvPr>
        </p:nvSpPr>
        <p:spPr/>
        <p:txBody>
          <a:bodyPr/>
          <a:lstStyle/>
          <a:p>
            <a:fld id="{75B881E7-2283-4A36-BBC8-F8191F81D2D8}" type="slidenum">
              <a:rPr lang="en-US" smtClean="0"/>
              <a:pPr/>
              <a:t>16</a:t>
            </a:fld>
            <a:endParaRPr lang="en-US"/>
          </a:p>
        </p:txBody>
      </p:sp>
      <p:sp>
        <p:nvSpPr>
          <p:cNvPr id="8" name="TextBox 7"/>
          <p:cNvSpPr txBox="1"/>
          <p:nvPr/>
        </p:nvSpPr>
        <p:spPr>
          <a:xfrm>
            <a:off x="457200" y="4717350"/>
            <a:ext cx="8305800" cy="2246769"/>
          </a:xfrm>
          <a:prstGeom prst="rect">
            <a:avLst/>
          </a:prstGeom>
          <a:noFill/>
        </p:spPr>
        <p:txBody>
          <a:bodyPr wrap="square" rtlCol="0">
            <a:spAutoFit/>
          </a:bodyPr>
          <a:lstStyle/>
          <a:p>
            <a:r>
              <a:rPr lang="en-US" smtClean="0"/>
              <a:t>Which reference source is cited?  </a:t>
            </a:r>
            <a:r>
              <a:rPr lang="en-US" sz="1600" smtClean="0"/>
              <a:t>The </a:t>
            </a:r>
            <a:r>
              <a:rPr lang="en-US" sz="1600" smtClean="0">
                <a:hlinkClick r:id="rId2"/>
              </a:rPr>
              <a:t>Federal Communications Commission</a:t>
            </a:r>
            <a:r>
              <a:rPr lang="en-US" sz="1600" smtClean="0"/>
              <a:t>.</a:t>
            </a:r>
          </a:p>
          <a:p>
            <a:endParaRPr lang="en-US" sz="800" smtClean="0"/>
          </a:p>
          <a:p>
            <a:r>
              <a:rPr lang="en-US" smtClean="0"/>
              <a:t>When does the station launch?  </a:t>
            </a:r>
            <a:r>
              <a:rPr lang="en-US" sz="1600" smtClean="0"/>
              <a:t>April 1, 2012.</a:t>
            </a:r>
          </a:p>
          <a:p>
            <a:endParaRPr lang="en-US" sz="800" smtClean="0"/>
          </a:p>
          <a:p>
            <a:pPr marL="344488" indent="-344488"/>
            <a:r>
              <a:rPr lang="en-US" smtClean="0"/>
              <a:t>How many Wikipedia page views witnessed this </a:t>
            </a:r>
            <a:r>
              <a:rPr lang="en-US" b="1" i="1" smtClean="0">
                <a:solidFill>
                  <a:srgbClr val="FF0000"/>
                </a:solidFill>
              </a:rPr>
              <a:t>entirely phony</a:t>
            </a:r>
            <a:r>
              <a:rPr lang="en-US" smtClean="0"/>
              <a:t> radio station?  </a:t>
            </a:r>
            <a:r>
              <a:rPr lang="en-US" sz="1600" smtClean="0"/>
              <a:t>Over </a:t>
            </a:r>
            <a:r>
              <a:rPr lang="en-US" sz="1600" smtClean="0">
                <a:hlinkClick r:id="rId3"/>
              </a:rPr>
              <a:t>2,200</a:t>
            </a:r>
            <a:r>
              <a:rPr lang="en-US" sz="1600" smtClean="0"/>
              <a:t> on Wikipedia thus far (Oct. 26 to Dec. 14, 2011); not to mention, additional views </a:t>
            </a:r>
            <a:r>
              <a:rPr lang="en-US" sz="1600" smtClean="0">
                <a:hlinkClick r:id="rId4"/>
              </a:rPr>
              <a:t>elsewhere</a:t>
            </a:r>
            <a:r>
              <a:rPr lang="en-US" sz="1600" smtClean="0"/>
              <a:t>, thanks to the </a:t>
            </a:r>
            <a:r>
              <a:rPr lang="en-US" sz="1600" b="1" smtClean="0"/>
              <a:t>scraper effect</a:t>
            </a:r>
            <a:r>
              <a:rPr lang="en-US" sz="1600" smtClean="0"/>
              <a:t>.  </a:t>
            </a:r>
          </a:p>
          <a:p>
            <a:endParaRPr lang="en-US" smtClean="0"/>
          </a:p>
          <a:p>
            <a:endParaRPr lang="en-US"/>
          </a:p>
        </p:txBody>
      </p:sp>
      <p:grpSp>
        <p:nvGrpSpPr>
          <p:cNvPr id="11" name="Group 10"/>
          <p:cNvGrpSpPr/>
          <p:nvPr/>
        </p:nvGrpSpPr>
        <p:grpSpPr>
          <a:xfrm>
            <a:off x="304800" y="1524000"/>
            <a:ext cx="8629650" cy="3143250"/>
            <a:chOff x="304800" y="1524000"/>
            <a:chExt cx="8629650" cy="3143250"/>
          </a:xfrm>
        </p:grpSpPr>
        <p:grpSp>
          <p:nvGrpSpPr>
            <p:cNvPr id="9" name="Group 8"/>
            <p:cNvGrpSpPr/>
            <p:nvPr/>
          </p:nvGrpSpPr>
          <p:grpSpPr>
            <a:xfrm>
              <a:off x="304800" y="1676400"/>
              <a:ext cx="8629650" cy="2990850"/>
              <a:chOff x="304800" y="1676400"/>
              <a:chExt cx="8629650" cy="2990850"/>
            </a:xfrm>
          </p:grpSpPr>
          <p:pic>
            <p:nvPicPr>
              <p:cNvPr id="5122" name="Picture 2"/>
              <p:cNvPicPr>
                <a:picLocks noChangeAspect="1" noChangeArrowheads="1"/>
              </p:cNvPicPr>
              <p:nvPr/>
            </p:nvPicPr>
            <p:blipFill>
              <a:blip r:embed="rId5"/>
              <a:srcRect/>
              <a:stretch>
                <a:fillRect/>
              </a:stretch>
            </p:blipFill>
            <p:spPr bwMode="auto">
              <a:xfrm>
                <a:off x="304800" y="1685925"/>
                <a:ext cx="2257425" cy="2971800"/>
              </a:xfrm>
              <a:prstGeom prst="rect">
                <a:avLst/>
              </a:prstGeom>
              <a:noFill/>
              <a:ln w="9525">
                <a:noFill/>
                <a:miter lim="800000"/>
                <a:headEnd/>
                <a:tailEnd/>
              </a:ln>
              <a:effectLst/>
            </p:spPr>
          </p:pic>
          <p:pic>
            <p:nvPicPr>
              <p:cNvPr id="5123" name="Picture 3">
                <a:hlinkClick r:id="rId6"/>
              </p:cNvPr>
              <p:cNvPicPr>
                <a:picLocks noChangeAspect="1" noChangeArrowheads="1"/>
              </p:cNvPicPr>
              <p:nvPr/>
            </p:nvPicPr>
            <p:blipFill>
              <a:blip r:embed="rId7"/>
              <a:srcRect/>
              <a:stretch>
                <a:fillRect/>
              </a:stretch>
            </p:blipFill>
            <p:spPr bwMode="auto">
              <a:xfrm>
                <a:off x="2438400" y="1676400"/>
                <a:ext cx="6496050" cy="2990850"/>
              </a:xfrm>
              <a:prstGeom prst="rect">
                <a:avLst/>
              </a:prstGeom>
              <a:noFill/>
              <a:ln w="9525">
                <a:noFill/>
                <a:miter lim="800000"/>
                <a:headEnd/>
                <a:tailEnd/>
              </a:ln>
              <a:effectLst/>
            </p:spPr>
          </p:pic>
        </p:grpSp>
        <p:sp>
          <p:nvSpPr>
            <p:cNvPr id="10" name="TextBox 9"/>
            <p:cNvSpPr txBox="1"/>
            <p:nvPr/>
          </p:nvSpPr>
          <p:spPr>
            <a:xfrm>
              <a:off x="4800600" y="1524000"/>
              <a:ext cx="1228220" cy="369332"/>
            </a:xfrm>
            <a:prstGeom prst="rect">
              <a:avLst/>
            </a:prstGeom>
            <a:solidFill>
              <a:schemeClr val="accent2">
                <a:lumMod val="40000"/>
                <a:lumOff val="60000"/>
                <a:alpha val="90000"/>
              </a:schemeClr>
            </a:solidFill>
            <a:ln w="28575">
              <a:solidFill>
                <a:srgbClr val="FF0000"/>
              </a:solidFill>
            </a:ln>
          </p:spPr>
          <p:txBody>
            <a:bodyPr wrap="none" rtlCol="0">
              <a:spAutoFit/>
            </a:bodyPr>
            <a:lstStyle/>
            <a:p>
              <a:pPr algn="ctr"/>
              <a:r>
                <a:rPr lang="en-US" smtClean="0"/>
                <a:t>Wikipedia</a:t>
              </a:r>
              <a:endParaRPr lang="en-US"/>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8">
                                            <p:txEl>
                                              <p:pRg st="0" end="0"/>
                                            </p:txEl>
                                          </p:spTgt>
                                        </p:tgtEl>
                                        <p:attrNameLst>
                                          <p:attrName>style.visibility</p:attrName>
                                        </p:attrNameLst>
                                      </p:cBhvr>
                                      <p:to>
                                        <p:strVal val="visible"/>
                                      </p:to>
                                    </p:set>
                                    <p:anim calcmode="discrete" valueType="clr">
                                      <p:cBhvr override="childStyle">
                                        <p:cTn id="7" dur="80"/>
                                        <p:tgtEl>
                                          <p:spTgt spid="8">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8">
                                            <p:txEl>
                                              <p:pRg st="0" end="0"/>
                                            </p:txEl>
                                          </p:spTgt>
                                        </p:tgtEl>
                                        <p:attrNameLst>
                                          <p:attrName>fillcolor</p:attrName>
                                        </p:attrNameLst>
                                      </p:cBhvr>
                                      <p:tavLst>
                                        <p:tav tm="0">
                                          <p:val>
                                            <p:clrVal>
                                              <a:schemeClr val="accent2"/>
                                            </p:clrVal>
                                          </p:val>
                                        </p:tav>
                                        <p:tav tm="50000">
                                          <p:val>
                                            <p:clrVal>
                                              <a:schemeClr val="hlink"/>
                                            </p:clrVal>
                                          </p:val>
                                        </p:tav>
                                      </p:tavLst>
                                    </p:anim>
                                    <p:set>
                                      <p:cBhvr>
                                        <p:cTn id="9" dur="80"/>
                                        <p:tgtEl>
                                          <p:spTgt spid="8">
                                            <p:txEl>
                                              <p:pRg st="0" end="0"/>
                                            </p:txEl>
                                          </p:spTgt>
                                        </p:tgtEl>
                                        <p:attrNameLst>
                                          <p:attrName>fill.type</p:attrName>
                                        </p:attrNameLst>
                                      </p:cBhvr>
                                      <p:to>
                                        <p:strVal val="solid"/>
                                      </p:to>
                                    </p:set>
                                  </p:childTnLst>
                                </p:cTn>
                              </p:par>
                            </p:childTnLst>
                          </p:cTn>
                        </p:par>
                      </p:childTnLst>
                    </p:cTn>
                  </p:par>
                  <p:par>
                    <p:cTn id="10" fill="hold">
                      <p:stCondLst>
                        <p:cond delay="indefinite"/>
                      </p:stCondLst>
                      <p:childTnLst>
                        <p:par>
                          <p:cTn id="11" fill="hold">
                            <p:stCondLst>
                              <p:cond delay="0"/>
                            </p:stCondLst>
                            <p:childTnLst>
                              <p:par>
                                <p:cTn id="12" presetID="27" presetClass="entr" presetSubtype="0" fill="hold" grpId="0" nodeType="clickEffect">
                                  <p:stCondLst>
                                    <p:cond delay="0"/>
                                  </p:stCondLst>
                                  <p:iterate type="lt">
                                    <p:tmPct val="50000"/>
                                  </p:iterate>
                                  <p:childTnLst>
                                    <p:set>
                                      <p:cBhvr>
                                        <p:cTn id="13" dur="1" fill="hold">
                                          <p:stCondLst>
                                            <p:cond delay="0"/>
                                          </p:stCondLst>
                                        </p:cTn>
                                        <p:tgtEl>
                                          <p:spTgt spid="8">
                                            <p:txEl>
                                              <p:pRg st="2" end="2"/>
                                            </p:txEl>
                                          </p:spTgt>
                                        </p:tgtEl>
                                        <p:attrNameLst>
                                          <p:attrName>style.visibility</p:attrName>
                                        </p:attrNameLst>
                                      </p:cBhvr>
                                      <p:to>
                                        <p:strVal val="visible"/>
                                      </p:to>
                                    </p:set>
                                    <p:anim calcmode="discrete" valueType="clr">
                                      <p:cBhvr override="childStyle">
                                        <p:cTn id="14" dur="80"/>
                                        <p:tgtEl>
                                          <p:spTgt spid="8">
                                            <p:txEl>
                                              <p:pRg st="2" end="2"/>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15" dur="80"/>
                                        <p:tgtEl>
                                          <p:spTgt spid="8">
                                            <p:txEl>
                                              <p:pRg st="2" end="2"/>
                                            </p:txEl>
                                          </p:spTgt>
                                        </p:tgtEl>
                                        <p:attrNameLst>
                                          <p:attrName>fillcolor</p:attrName>
                                        </p:attrNameLst>
                                      </p:cBhvr>
                                      <p:tavLst>
                                        <p:tav tm="0">
                                          <p:val>
                                            <p:clrVal>
                                              <a:schemeClr val="accent2"/>
                                            </p:clrVal>
                                          </p:val>
                                        </p:tav>
                                        <p:tav tm="50000">
                                          <p:val>
                                            <p:clrVal>
                                              <a:schemeClr val="hlink"/>
                                            </p:clrVal>
                                          </p:val>
                                        </p:tav>
                                      </p:tavLst>
                                    </p:anim>
                                    <p:set>
                                      <p:cBhvr>
                                        <p:cTn id="16" dur="80"/>
                                        <p:tgtEl>
                                          <p:spTgt spid="8">
                                            <p:txEl>
                                              <p:pRg st="2" end="2"/>
                                            </p:txEl>
                                          </p:spTgt>
                                        </p:tgtEl>
                                        <p:attrNameLst>
                                          <p:attrName>fill.type</p:attrName>
                                        </p:attrNameLst>
                                      </p:cBhvr>
                                      <p:to>
                                        <p:strVal val="solid"/>
                                      </p:to>
                                    </p:set>
                                  </p:childTnLst>
                                </p:cTn>
                              </p:par>
                            </p:childTnLst>
                          </p:cTn>
                        </p:par>
                      </p:childTnLst>
                    </p:cTn>
                  </p:par>
                  <p:par>
                    <p:cTn id="17" fill="hold">
                      <p:stCondLst>
                        <p:cond delay="indefinite"/>
                      </p:stCondLst>
                      <p:childTnLst>
                        <p:par>
                          <p:cTn id="18" fill="hold">
                            <p:stCondLst>
                              <p:cond delay="0"/>
                            </p:stCondLst>
                            <p:childTnLst>
                              <p:par>
                                <p:cTn id="19" presetID="27" presetClass="entr" presetSubtype="0" fill="hold" grpId="0" nodeType="clickEffect">
                                  <p:stCondLst>
                                    <p:cond delay="0"/>
                                  </p:stCondLst>
                                  <p:iterate type="lt">
                                    <p:tmPct val="50000"/>
                                  </p:iterate>
                                  <p:childTnLst>
                                    <p:set>
                                      <p:cBhvr>
                                        <p:cTn id="20" dur="1" fill="hold">
                                          <p:stCondLst>
                                            <p:cond delay="0"/>
                                          </p:stCondLst>
                                        </p:cTn>
                                        <p:tgtEl>
                                          <p:spTgt spid="8">
                                            <p:txEl>
                                              <p:pRg st="4" end="4"/>
                                            </p:txEl>
                                          </p:spTgt>
                                        </p:tgtEl>
                                        <p:attrNameLst>
                                          <p:attrName>style.visibility</p:attrName>
                                        </p:attrNameLst>
                                      </p:cBhvr>
                                      <p:to>
                                        <p:strVal val="visible"/>
                                      </p:to>
                                    </p:set>
                                    <p:anim calcmode="discrete" valueType="clr">
                                      <p:cBhvr override="childStyle">
                                        <p:cTn id="21" dur="80"/>
                                        <p:tgtEl>
                                          <p:spTgt spid="8">
                                            <p:txEl>
                                              <p:pRg st="4" end="4"/>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22" dur="80"/>
                                        <p:tgtEl>
                                          <p:spTgt spid="8">
                                            <p:txEl>
                                              <p:pRg st="4" end="4"/>
                                            </p:txEl>
                                          </p:spTgt>
                                        </p:tgtEl>
                                        <p:attrNameLst>
                                          <p:attrName>fillcolor</p:attrName>
                                        </p:attrNameLst>
                                      </p:cBhvr>
                                      <p:tavLst>
                                        <p:tav tm="0">
                                          <p:val>
                                            <p:clrVal>
                                              <a:schemeClr val="accent2"/>
                                            </p:clrVal>
                                          </p:val>
                                        </p:tav>
                                        <p:tav tm="50000">
                                          <p:val>
                                            <p:clrVal>
                                              <a:schemeClr val="hlink"/>
                                            </p:clrVal>
                                          </p:val>
                                        </p:tav>
                                      </p:tavLst>
                                    </p:anim>
                                    <p:set>
                                      <p:cBhvr>
                                        <p:cTn id="23" dur="80"/>
                                        <p:tgtEl>
                                          <p:spTgt spid="8">
                                            <p:txEl>
                                              <p:pRg st="4" end="4"/>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srcRect/>
          <a:stretch>
            <a:fillRect/>
          </a:stretch>
        </p:blipFill>
        <p:spPr bwMode="auto">
          <a:xfrm>
            <a:off x="181100" y="1495728"/>
            <a:ext cx="8776850" cy="4843040"/>
          </a:xfrm>
          <a:prstGeom prst="rect">
            <a:avLst/>
          </a:prstGeom>
          <a:noFill/>
          <a:ln w="9525">
            <a:noFill/>
            <a:miter lim="800000"/>
            <a:headEnd/>
            <a:tailEnd/>
          </a:ln>
          <a:effectLst/>
        </p:spPr>
      </p:pic>
      <p:sp>
        <p:nvSpPr>
          <p:cNvPr id="2" name="Title 1"/>
          <p:cNvSpPr>
            <a:spLocks noGrp="1"/>
          </p:cNvSpPr>
          <p:nvPr>
            <p:ph type="title"/>
          </p:nvPr>
        </p:nvSpPr>
        <p:spPr/>
        <p:txBody>
          <a:bodyPr/>
          <a:lstStyle/>
          <a:p>
            <a:r>
              <a:rPr lang="en-US" smtClean="0"/>
              <a:t>Page views:  A company</a:t>
            </a:r>
            <a:endParaRPr lang="en-US"/>
          </a:p>
        </p:txBody>
      </p:sp>
      <p:sp>
        <p:nvSpPr>
          <p:cNvPr id="5" name="Line Callout 3 4"/>
          <p:cNvSpPr/>
          <p:nvPr/>
        </p:nvSpPr>
        <p:spPr>
          <a:xfrm flipH="1">
            <a:off x="914400" y="2133600"/>
            <a:ext cx="1219200" cy="533400"/>
          </a:xfrm>
          <a:prstGeom prst="borderCallout3">
            <a:avLst>
              <a:gd name="adj1" fmla="val 18750"/>
              <a:gd name="adj2" fmla="val -8333"/>
              <a:gd name="adj3" fmla="val 18750"/>
              <a:gd name="adj4" fmla="val -16667"/>
              <a:gd name="adj5" fmla="val 100000"/>
              <a:gd name="adj6" fmla="val -16667"/>
              <a:gd name="adj7" fmla="val 389651"/>
              <a:gd name="adj8" fmla="val -14551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mtClean="0"/>
              <a:t>Buyout offer</a:t>
            </a:r>
            <a:endParaRPr lang="en-US"/>
          </a:p>
        </p:txBody>
      </p:sp>
      <p:sp>
        <p:nvSpPr>
          <p:cNvPr id="6" name="Line Callout 3 5"/>
          <p:cNvSpPr/>
          <p:nvPr/>
        </p:nvSpPr>
        <p:spPr>
          <a:xfrm flipH="1">
            <a:off x="3048000" y="2743200"/>
            <a:ext cx="1219200" cy="533400"/>
          </a:xfrm>
          <a:prstGeom prst="borderCallout3">
            <a:avLst>
              <a:gd name="adj1" fmla="val 18750"/>
              <a:gd name="adj2" fmla="val -8333"/>
              <a:gd name="adj3" fmla="val 18750"/>
              <a:gd name="adj4" fmla="val -16667"/>
              <a:gd name="adj5" fmla="val 100000"/>
              <a:gd name="adj6" fmla="val -16667"/>
              <a:gd name="adj7" fmla="val 297024"/>
              <a:gd name="adj8" fmla="val -42872"/>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mtClean="0"/>
              <a:t>Offer rejected</a:t>
            </a:r>
            <a:endParaRPr lang="en-US"/>
          </a:p>
        </p:txBody>
      </p:sp>
      <p:sp>
        <p:nvSpPr>
          <p:cNvPr id="7" name="Line Callout 3 6"/>
          <p:cNvSpPr/>
          <p:nvPr/>
        </p:nvSpPr>
        <p:spPr>
          <a:xfrm flipH="1">
            <a:off x="5105400" y="3352800"/>
            <a:ext cx="1447800" cy="533400"/>
          </a:xfrm>
          <a:prstGeom prst="borderCallout3">
            <a:avLst>
              <a:gd name="adj1" fmla="val 18750"/>
              <a:gd name="adj2" fmla="val -8333"/>
              <a:gd name="adj3" fmla="val 18750"/>
              <a:gd name="adj4" fmla="val -16667"/>
              <a:gd name="adj5" fmla="val 100000"/>
              <a:gd name="adj6" fmla="val -16667"/>
              <a:gd name="adj7" fmla="val 240955"/>
              <a:gd name="adj8" fmla="val -36206"/>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mtClean="0"/>
              <a:t>Hired MyWikiBiz</a:t>
            </a:r>
            <a:endParaRPr lang="en-US"/>
          </a:p>
        </p:txBody>
      </p:sp>
      <p:cxnSp>
        <p:nvCxnSpPr>
          <p:cNvPr id="9" name="Straight Arrow Connector 8"/>
          <p:cNvCxnSpPr/>
          <p:nvPr/>
        </p:nvCxnSpPr>
        <p:spPr>
          <a:xfrm rot="5400000" flipH="1" flipV="1">
            <a:off x="7391400" y="4114800"/>
            <a:ext cx="838200" cy="685800"/>
          </a:xfrm>
          <a:prstGeom prst="straightConnector1">
            <a:avLst/>
          </a:prstGeom>
          <a:ln w="5715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1" name="Slide Number Placeholder 10"/>
          <p:cNvSpPr>
            <a:spLocks noGrp="1"/>
          </p:cNvSpPr>
          <p:nvPr>
            <p:ph type="sldNum" sz="quarter" idx="12"/>
          </p:nvPr>
        </p:nvSpPr>
        <p:spPr/>
        <p:txBody>
          <a:bodyPr/>
          <a:lstStyle/>
          <a:p>
            <a:fld id="{75B881E7-2283-4A36-BBC8-F8191F81D2D8}" type="slidenum">
              <a:rPr lang="en-US" smtClean="0"/>
              <a:pPr/>
              <a:t>17</a:t>
            </a:fld>
            <a:endParaRPr lang="en-US"/>
          </a:p>
        </p:txBody>
      </p:sp>
      <p:sp>
        <p:nvSpPr>
          <p:cNvPr id="13" name="Footer Placeholder 12"/>
          <p:cNvSpPr>
            <a:spLocks noGrp="1"/>
          </p:cNvSpPr>
          <p:nvPr>
            <p:ph type="ftr" sz="quarter" idx="11"/>
          </p:nvPr>
        </p:nvSpPr>
        <p:spPr/>
        <p:txBody>
          <a:bodyPr/>
          <a:lstStyle/>
          <a:p>
            <a:r>
              <a:rPr lang="en-US" smtClean="0"/>
              <a:t>Some rights reserved, MyWikiBiz.com</a:t>
            </a:r>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20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20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55" presetClass="entr" presetSubtype="0" fill="hold" nodeType="click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p:cTn id="22" dur="1000" fill="hold"/>
                                        <p:tgtEl>
                                          <p:spTgt spid="9"/>
                                        </p:tgtEl>
                                        <p:attrNameLst>
                                          <p:attrName>ppt_w</p:attrName>
                                        </p:attrNameLst>
                                      </p:cBhvr>
                                      <p:tavLst>
                                        <p:tav tm="0">
                                          <p:val>
                                            <p:strVal val="#ppt_w*0.70"/>
                                          </p:val>
                                        </p:tav>
                                        <p:tav tm="100000">
                                          <p:val>
                                            <p:strVal val="#ppt_w"/>
                                          </p:val>
                                        </p:tav>
                                      </p:tavLst>
                                    </p:anim>
                                    <p:anim calcmode="lin" valueType="num">
                                      <p:cBhvr>
                                        <p:cTn id="23" dur="1000" fill="hold"/>
                                        <p:tgtEl>
                                          <p:spTgt spid="9"/>
                                        </p:tgtEl>
                                        <p:attrNameLst>
                                          <p:attrName>ppt_h</p:attrName>
                                        </p:attrNameLst>
                                      </p:cBhvr>
                                      <p:tavLst>
                                        <p:tav tm="0">
                                          <p:val>
                                            <p:strVal val="#ppt_h"/>
                                          </p:val>
                                        </p:tav>
                                        <p:tav tm="100000">
                                          <p:val>
                                            <p:strVal val="#ppt_h"/>
                                          </p:val>
                                        </p:tav>
                                      </p:tavLst>
                                    </p:anim>
                                    <p:animEffect transition="in" filter="fade">
                                      <p:cBhvr>
                                        <p:cTn id="24"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srcRect/>
          <a:stretch>
            <a:fillRect/>
          </a:stretch>
        </p:blipFill>
        <p:spPr bwMode="auto">
          <a:xfrm>
            <a:off x="66675" y="1504950"/>
            <a:ext cx="9010650" cy="4819650"/>
          </a:xfrm>
          <a:prstGeom prst="rect">
            <a:avLst/>
          </a:prstGeom>
          <a:noFill/>
          <a:ln w="9525">
            <a:noFill/>
            <a:miter lim="800000"/>
            <a:headEnd/>
            <a:tailEnd/>
          </a:ln>
          <a:effectLst/>
        </p:spPr>
      </p:pic>
      <p:sp>
        <p:nvSpPr>
          <p:cNvPr id="2" name="Title 1"/>
          <p:cNvSpPr>
            <a:spLocks noGrp="1"/>
          </p:cNvSpPr>
          <p:nvPr>
            <p:ph type="title"/>
          </p:nvPr>
        </p:nvSpPr>
        <p:spPr/>
        <p:txBody>
          <a:bodyPr/>
          <a:lstStyle/>
          <a:p>
            <a:r>
              <a:rPr lang="en-US" smtClean="0"/>
              <a:t>Page views: An artist</a:t>
            </a:r>
            <a:endParaRPr lang="en-US"/>
          </a:p>
        </p:txBody>
      </p:sp>
      <p:sp>
        <p:nvSpPr>
          <p:cNvPr id="6" name="Line Callout 3 5"/>
          <p:cNvSpPr/>
          <p:nvPr/>
        </p:nvSpPr>
        <p:spPr>
          <a:xfrm flipH="1">
            <a:off x="304800" y="4191000"/>
            <a:ext cx="2514600" cy="533400"/>
          </a:xfrm>
          <a:prstGeom prst="borderCallout3">
            <a:avLst>
              <a:gd name="adj1" fmla="val 18750"/>
              <a:gd name="adj2" fmla="val -8333"/>
              <a:gd name="adj3" fmla="val 18750"/>
              <a:gd name="adj4" fmla="val -16667"/>
              <a:gd name="adj5" fmla="val 100000"/>
              <a:gd name="adj6" fmla="val -16667"/>
              <a:gd name="adj7" fmla="val 256422"/>
              <a:gd name="adj8" fmla="val -94338"/>
            </a:avLst>
          </a:prstGeom>
          <a:solidFill>
            <a:schemeClr val="accent2"/>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mtClean="0">
                <a:solidFill>
                  <a:schemeClr val="tx1"/>
                </a:solidFill>
              </a:rPr>
              <a:t>Article created by another paid editor</a:t>
            </a:r>
            <a:endParaRPr lang="en-US">
              <a:solidFill>
                <a:schemeClr val="tx1"/>
              </a:solidFill>
            </a:endParaRPr>
          </a:p>
        </p:txBody>
      </p:sp>
      <p:sp>
        <p:nvSpPr>
          <p:cNvPr id="7" name="Line Callout 3 6"/>
          <p:cNvSpPr/>
          <p:nvPr/>
        </p:nvSpPr>
        <p:spPr>
          <a:xfrm flipH="1">
            <a:off x="2514600" y="3200400"/>
            <a:ext cx="1752600" cy="533400"/>
          </a:xfrm>
          <a:prstGeom prst="borderCallout3">
            <a:avLst>
              <a:gd name="adj1" fmla="val 18750"/>
              <a:gd name="adj2" fmla="val -8333"/>
              <a:gd name="adj3" fmla="val 18750"/>
              <a:gd name="adj4" fmla="val -16667"/>
              <a:gd name="adj5" fmla="val 100000"/>
              <a:gd name="adj6" fmla="val -16667"/>
              <a:gd name="adj7" fmla="val 382738"/>
              <a:gd name="adj8" fmla="val -77155"/>
            </a:avLst>
          </a:prstGeom>
          <a:solidFill>
            <a:schemeClr val="accent2"/>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mtClean="0">
                <a:solidFill>
                  <a:schemeClr val="tx1"/>
                </a:solidFill>
              </a:rPr>
              <a:t>Hired MyWikiBiz</a:t>
            </a:r>
            <a:endParaRPr lang="en-US">
              <a:solidFill>
                <a:schemeClr val="tx1"/>
              </a:solidFill>
            </a:endParaRPr>
          </a:p>
        </p:txBody>
      </p:sp>
      <p:sp>
        <p:nvSpPr>
          <p:cNvPr id="8" name="Line Callout 3 7"/>
          <p:cNvSpPr/>
          <p:nvPr/>
        </p:nvSpPr>
        <p:spPr>
          <a:xfrm flipH="1">
            <a:off x="4724400" y="2438400"/>
            <a:ext cx="1219200" cy="533400"/>
          </a:xfrm>
          <a:prstGeom prst="borderCallout3">
            <a:avLst>
              <a:gd name="adj1" fmla="val 18750"/>
              <a:gd name="adj2" fmla="val -8333"/>
              <a:gd name="adj3" fmla="val 18750"/>
              <a:gd name="adj4" fmla="val -16667"/>
              <a:gd name="adj5" fmla="val 100000"/>
              <a:gd name="adj6" fmla="val -16667"/>
              <a:gd name="adj7" fmla="val 195520"/>
              <a:gd name="adj8" fmla="val -44846"/>
            </a:avLst>
          </a:prstGeom>
          <a:solidFill>
            <a:schemeClr val="accent2"/>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mtClean="0">
                <a:solidFill>
                  <a:schemeClr val="tx1"/>
                </a:solidFill>
              </a:rPr>
              <a:t>Book published</a:t>
            </a:r>
            <a:endParaRPr lang="en-US">
              <a:solidFill>
                <a:schemeClr val="tx1"/>
              </a:solidFill>
            </a:endParaRPr>
          </a:p>
        </p:txBody>
      </p:sp>
      <p:cxnSp>
        <p:nvCxnSpPr>
          <p:cNvPr id="9" name="Straight Arrow Connector 8"/>
          <p:cNvCxnSpPr/>
          <p:nvPr/>
        </p:nvCxnSpPr>
        <p:spPr>
          <a:xfrm rot="5400000" flipH="1" flipV="1">
            <a:off x="5181600" y="4419600"/>
            <a:ext cx="990600" cy="228600"/>
          </a:xfrm>
          <a:prstGeom prst="straightConnector1">
            <a:avLst/>
          </a:prstGeom>
          <a:ln w="5715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2" name="Slide Number Placeholder 11"/>
          <p:cNvSpPr>
            <a:spLocks noGrp="1"/>
          </p:cNvSpPr>
          <p:nvPr>
            <p:ph type="sldNum" sz="quarter" idx="12"/>
          </p:nvPr>
        </p:nvSpPr>
        <p:spPr/>
        <p:txBody>
          <a:bodyPr/>
          <a:lstStyle/>
          <a:p>
            <a:fld id="{75B881E7-2283-4A36-BBC8-F8191F81D2D8}" type="slidenum">
              <a:rPr lang="en-US" smtClean="0"/>
              <a:pPr/>
              <a:t>18</a:t>
            </a:fld>
            <a:endParaRPr lang="en-US"/>
          </a:p>
        </p:txBody>
      </p:sp>
      <p:sp>
        <p:nvSpPr>
          <p:cNvPr id="14" name="Footer Placeholder 13"/>
          <p:cNvSpPr>
            <a:spLocks noGrp="1"/>
          </p:cNvSpPr>
          <p:nvPr>
            <p:ph type="ftr" sz="quarter" idx="11"/>
          </p:nvPr>
        </p:nvSpPr>
        <p:spPr/>
        <p:txBody>
          <a:bodyPr/>
          <a:lstStyle/>
          <a:p>
            <a:r>
              <a:rPr lang="en-US" smtClean="0"/>
              <a:t>Some rights reserved, MyWikiBiz.com</a:t>
            </a:r>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20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20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55" presetClass="entr" presetSubtype="0" fill="hold" nodeType="click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p:cTn id="17" dur="1000" fill="hold"/>
                                        <p:tgtEl>
                                          <p:spTgt spid="9"/>
                                        </p:tgtEl>
                                        <p:attrNameLst>
                                          <p:attrName>ppt_w</p:attrName>
                                        </p:attrNameLst>
                                      </p:cBhvr>
                                      <p:tavLst>
                                        <p:tav tm="0">
                                          <p:val>
                                            <p:strVal val="#ppt_w*0.70"/>
                                          </p:val>
                                        </p:tav>
                                        <p:tav tm="100000">
                                          <p:val>
                                            <p:strVal val="#ppt_w"/>
                                          </p:val>
                                        </p:tav>
                                      </p:tavLst>
                                    </p:anim>
                                    <p:anim calcmode="lin" valueType="num">
                                      <p:cBhvr>
                                        <p:cTn id="18" dur="1000" fill="hold"/>
                                        <p:tgtEl>
                                          <p:spTgt spid="9"/>
                                        </p:tgtEl>
                                        <p:attrNameLst>
                                          <p:attrName>ppt_h</p:attrName>
                                        </p:attrNameLst>
                                      </p:cBhvr>
                                      <p:tavLst>
                                        <p:tav tm="0">
                                          <p:val>
                                            <p:strVal val="#ppt_h"/>
                                          </p:val>
                                        </p:tav>
                                        <p:tav tm="100000">
                                          <p:val>
                                            <p:strVal val="#ppt_h"/>
                                          </p:val>
                                        </p:tav>
                                      </p:tavLst>
                                    </p:anim>
                                    <p:animEffect transition="in" filter="fade">
                                      <p:cBhvr>
                                        <p:cTn id="19" dur="1000"/>
                                        <p:tgtEl>
                                          <p:spTgt spid="9"/>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fade">
                                      <p:cBhvr>
                                        <p:cTn id="24"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srcRect/>
          <a:stretch>
            <a:fillRect/>
          </a:stretch>
        </p:blipFill>
        <p:spPr bwMode="auto">
          <a:xfrm>
            <a:off x="145474" y="1533555"/>
            <a:ext cx="8848725" cy="4807870"/>
          </a:xfrm>
          <a:prstGeom prst="rect">
            <a:avLst/>
          </a:prstGeom>
          <a:noFill/>
          <a:ln w="9525">
            <a:noFill/>
            <a:miter lim="800000"/>
            <a:headEnd/>
            <a:tailEnd/>
          </a:ln>
          <a:effectLst/>
        </p:spPr>
      </p:pic>
      <p:sp>
        <p:nvSpPr>
          <p:cNvPr id="2" name="Title 1"/>
          <p:cNvSpPr>
            <a:spLocks noGrp="1"/>
          </p:cNvSpPr>
          <p:nvPr>
            <p:ph type="title"/>
          </p:nvPr>
        </p:nvSpPr>
        <p:spPr/>
        <p:txBody>
          <a:bodyPr/>
          <a:lstStyle/>
          <a:p>
            <a:r>
              <a:rPr lang="en-US" smtClean="0"/>
              <a:t>Page views: A musical group</a:t>
            </a:r>
            <a:endParaRPr lang="en-US"/>
          </a:p>
        </p:txBody>
      </p:sp>
      <p:sp>
        <p:nvSpPr>
          <p:cNvPr id="5" name="Line Callout 3 4"/>
          <p:cNvSpPr/>
          <p:nvPr/>
        </p:nvSpPr>
        <p:spPr>
          <a:xfrm flipH="1">
            <a:off x="533400" y="1752600"/>
            <a:ext cx="2133600" cy="685800"/>
          </a:xfrm>
          <a:prstGeom prst="borderCallout3">
            <a:avLst>
              <a:gd name="adj1" fmla="val 18750"/>
              <a:gd name="adj2" fmla="val -8333"/>
              <a:gd name="adj3" fmla="val 18750"/>
              <a:gd name="adj4" fmla="val -16667"/>
              <a:gd name="adj5" fmla="val 100000"/>
              <a:gd name="adj6" fmla="val -16667"/>
              <a:gd name="adj7" fmla="val 383239"/>
              <a:gd name="adj8" fmla="val -158333"/>
            </a:avLst>
          </a:prstGeom>
          <a:solidFill>
            <a:srgbClr val="0070C0"/>
          </a:solidFill>
          <a:ln>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mtClean="0"/>
              <a:t>Article nominated for deletion</a:t>
            </a:r>
            <a:endParaRPr lang="en-US"/>
          </a:p>
        </p:txBody>
      </p:sp>
      <p:sp>
        <p:nvSpPr>
          <p:cNvPr id="6" name="Line Callout 3 5"/>
          <p:cNvSpPr/>
          <p:nvPr/>
        </p:nvSpPr>
        <p:spPr>
          <a:xfrm flipH="1">
            <a:off x="2783775" y="3903025"/>
            <a:ext cx="1676400" cy="685800"/>
          </a:xfrm>
          <a:prstGeom prst="borderCallout3">
            <a:avLst>
              <a:gd name="adj1" fmla="val 18750"/>
              <a:gd name="adj2" fmla="val -8333"/>
              <a:gd name="adj3" fmla="val 18750"/>
              <a:gd name="adj4" fmla="val -16667"/>
              <a:gd name="adj5" fmla="val 100000"/>
              <a:gd name="adj6" fmla="val -16667"/>
              <a:gd name="adj7" fmla="val 221836"/>
              <a:gd name="adj8" fmla="val -116706"/>
            </a:avLst>
          </a:prstGeom>
          <a:solidFill>
            <a:srgbClr val="0070C0"/>
          </a:solidFill>
          <a:ln>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mtClean="0"/>
              <a:t>Article deleted</a:t>
            </a:r>
            <a:endParaRPr lang="en-US"/>
          </a:p>
        </p:txBody>
      </p:sp>
      <p:sp>
        <p:nvSpPr>
          <p:cNvPr id="7" name="Line Callout 3 6"/>
          <p:cNvSpPr/>
          <p:nvPr/>
        </p:nvSpPr>
        <p:spPr>
          <a:xfrm>
            <a:off x="7015350" y="1905000"/>
            <a:ext cx="1905000" cy="685800"/>
          </a:xfrm>
          <a:prstGeom prst="borderCallout3">
            <a:avLst>
              <a:gd name="adj1" fmla="val 18750"/>
              <a:gd name="adj2" fmla="val -8333"/>
              <a:gd name="adj3" fmla="val 18750"/>
              <a:gd name="adj4" fmla="val -16667"/>
              <a:gd name="adj5" fmla="val 100000"/>
              <a:gd name="adj6" fmla="val -16667"/>
              <a:gd name="adj7" fmla="val 514818"/>
              <a:gd name="adj8" fmla="val -18123"/>
            </a:avLst>
          </a:prstGeom>
          <a:solidFill>
            <a:srgbClr val="0070C0"/>
          </a:solidFill>
          <a:ln>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mtClean="0"/>
              <a:t>Hired MyWikiBiz</a:t>
            </a:r>
            <a:endParaRPr lang="en-US"/>
          </a:p>
        </p:txBody>
      </p:sp>
      <p:cxnSp>
        <p:nvCxnSpPr>
          <p:cNvPr id="8" name="Straight Arrow Connector 7"/>
          <p:cNvCxnSpPr/>
          <p:nvPr/>
        </p:nvCxnSpPr>
        <p:spPr>
          <a:xfrm rot="5400000" flipH="1" flipV="1">
            <a:off x="6467600" y="4398325"/>
            <a:ext cx="1524000" cy="838200"/>
          </a:xfrm>
          <a:prstGeom prst="straightConnector1">
            <a:avLst/>
          </a:prstGeom>
          <a:ln w="5715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2" name="Slide Number Placeholder 11"/>
          <p:cNvSpPr>
            <a:spLocks noGrp="1"/>
          </p:cNvSpPr>
          <p:nvPr>
            <p:ph type="sldNum" sz="quarter" idx="12"/>
          </p:nvPr>
        </p:nvSpPr>
        <p:spPr/>
        <p:txBody>
          <a:bodyPr/>
          <a:lstStyle/>
          <a:p>
            <a:fld id="{75B881E7-2283-4A36-BBC8-F8191F81D2D8}" type="slidenum">
              <a:rPr lang="en-US" smtClean="0"/>
              <a:pPr/>
              <a:t>19</a:t>
            </a:fld>
            <a:endParaRPr lang="en-US"/>
          </a:p>
        </p:txBody>
      </p:sp>
      <p:sp>
        <p:nvSpPr>
          <p:cNvPr id="14" name="Footer Placeholder 13"/>
          <p:cNvSpPr>
            <a:spLocks noGrp="1"/>
          </p:cNvSpPr>
          <p:nvPr>
            <p:ph type="ftr" sz="quarter" idx="11"/>
          </p:nvPr>
        </p:nvSpPr>
        <p:spPr/>
        <p:txBody>
          <a:bodyPr/>
          <a:lstStyle/>
          <a:p>
            <a:r>
              <a:rPr lang="en-US" smtClean="0"/>
              <a:t>Some rights reserved, MyWikiBiz.com</a:t>
            </a:r>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20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20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55" presetClass="entr" presetSubtype="0" fill="hold" nodeType="click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p:cTn id="22" dur="1000" fill="hold"/>
                                        <p:tgtEl>
                                          <p:spTgt spid="8"/>
                                        </p:tgtEl>
                                        <p:attrNameLst>
                                          <p:attrName>ppt_w</p:attrName>
                                        </p:attrNameLst>
                                      </p:cBhvr>
                                      <p:tavLst>
                                        <p:tav tm="0">
                                          <p:val>
                                            <p:strVal val="#ppt_w*0.70"/>
                                          </p:val>
                                        </p:tav>
                                        <p:tav tm="100000">
                                          <p:val>
                                            <p:strVal val="#ppt_w"/>
                                          </p:val>
                                        </p:tav>
                                      </p:tavLst>
                                    </p:anim>
                                    <p:anim calcmode="lin" valueType="num">
                                      <p:cBhvr>
                                        <p:cTn id="23" dur="1000" fill="hold"/>
                                        <p:tgtEl>
                                          <p:spTgt spid="8"/>
                                        </p:tgtEl>
                                        <p:attrNameLst>
                                          <p:attrName>ppt_h</p:attrName>
                                        </p:attrNameLst>
                                      </p:cBhvr>
                                      <p:tavLst>
                                        <p:tav tm="0">
                                          <p:val>
                                            <p:strVal val="#ppt_h"/>
                                          </p:val>
                                        </p:tav>
                                        <p:tav tm="100000">
                                          <p:val>
                                            <p:strVal val="#ppt_h"/>
                                          </p:val>
                                        </p:tav>
                                      </p:tavLst>
                                    </p:anim>
                                    <p:animEffect transition="in" filter="fade">
                                      <p:cBhvr>
                                        <p:cTn id="24"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sz="2800" smtClean="0"/>
              <a:t>After today, will you use Wikipedia </a:t>
            </a:r>
            <a:br>
              <a:rPr lang="en-US" sz="2800" smtClean="0"/>
            </a:br>
            <a:r>
              <a:rPr lang="en-US" sz="2800" smtClean="0"/>
              <a:t>in the same way as you did before today?</a:t>
            </a:r>
            <a:endParaRPr lang="en-US" sz="2800"/>
          </a:p>
        </p:txBody>
      </p:sp>
      <p:sp>
        <p:nvSpPr>
          <p:cNvPr id="3" name="Footer Placeholder 2"/>
          <p:cNvSpPr>
            <a:spLocks noGrp="1"/>
          </p:cNvSpPr>
          <p:nvPr>
            <p:ph type="ftr" sz="quarter" idx="11"/>
          </p:nvPr>
        </p:nvSpPr>
        <p:spPr/>
        <p:txBody>
          <a:bodyPr/>
          <a:lstStyle/>
          <a:p>
            <a:r>
              <a:rPr lang="en-US" smtClean="0"/>
              <a:t>Some rights reserved, MyWikiBiz.com</a:t>
            </a:r>
            <a:endParaRPr lang="en-US"/>
          </a:p>
        </p:txBody>
      </p:sp>
      <p:sp>
        <p:nvSpPr>
          <p:cNvPr id="4" name="Slide Number Placeholder 3"/>
          <p:cNvSpPr>
            <a:spLocks noGrp="1"/>
          </p:cNvSpPr>
          <p:nvPr>
            <p:ph type="sldNum" sz="quarter" idx="12"/>
          </p:nvPr>
        </p:nvSpPr>
        <p:spPr/>
        <p:txBody>
          <a:bodyPr/>
          <a:lstStyle/>
          <a:p>
            <a:fld id="{75B881E7-2283-4A36-BBC8-F8191F81D2D8}" type="slidenum">
              <a:rPr lang="en-US" smtClean="0"/>
              <a:pPr/>
              <a:t>20</a:t>
            </a:fld>
            <a:endParaRPr lang="en-US"/>
          </a:p>
        </p:txBody>
      </p:sp>
      <p:sp>
        <p:nvSpPr>
          <p:cNvPr id="6" name="Rectangle 5"/>
          <p:cNvSpPr/>
          <p:nvPr/>
        </p:nvSpPr>
        <p:spPr>
          <a:xfrm>
            <a:off x="685800" y="2057400"/>
            <a:ext cx="7924800" cy="2970044"/>
          </a:xfrm>
          <a:prstGeom prst="rect">
            <a:avLst/>
          </a:prstGeom>
          <a:solidFill>
            <a:schemeClr val="accent2">
              <a:lumMod val="40000"/>
              <a:lumOff val="60000"/>
            </a:schemeClr>
          </a:solidFill>
          <a:ln w="22225">
            <a:solidFill>
              <a:srgbClr val="FF0000"/>
            </a:solidFill>
          </a:ln>
        </p:spPr>
        <p:txBody>
          <a:bodyPr wrap="square">
            <a:spAutoFit/>
          </a:bodyPr>
          <a:lstStyle/>
          <a:p>
            <a:endParaRPr lang="en-US" smtClean="0"/>
          </a:p>
          <a:p>
            <a:r>
              <a:rPr lang="en-US" smtClean="0"/>
              <a:t>Additional sources that critique Wikipedia:</a:t>
            </a:r>
          </a:p>
          <a:p>
            <a:endParaRPr lang="en-US" smtClean="0"/>
          </a:p>
          <a:p>
            <a:pPr>
              <a:spcAft>
                <a:spcPts val="600"/>
              </a:spcAft>
              <a:buFont typeface="Arial" pitchFamily="34" charset="0"/>
              <a:buChar char="•"/>
            </a:pPr>
            <a:r>
              <a:rPr lang="en-US" smtClean="0"/>
              <a:t>  </a:t>
            </a:r>
            <a:r>
              <a:rPr lang="en-US" smtClean="0">
                <a:hlinkClick r:id="rId2"/>
              </a:rPr>
              <a:t>National Wiki Examiner</a:t>
            </a:r>
            <a:r>
              <a:rPr lang="en-US" smtClean="0"/>
              <a:t>, </a:t>
            </a:r>
            <a:r>
              <a:rPr lang="en-US" sz="1400" smtClean="0"/>
              <a:t>Gregory Kohs</a:t>
            </a:r>
          </a:p>
          <a:p>
            <a:pPr>
              <a:spcAft>
                <a:spcPts val="600"/>
              </a:spcAft>
              <a:buFont typeface="Arial" pitchFamily="34" charset="0"/>
              <a:buChar char="•"/>
            </a:pPr>
            <a:r>
              <a:rPr lang="en-US" smtClean="0"/>
              <a:t>  </a:t>
            </a:r>
            <a:r>
              <a:rPr lang="en-US" smtClean="0">
                <a:hlinkClick r:id="rId3"/>
              </a:rPr>
              <a:t>Top 10 Reasons Not to Donate to the Wikimedia Foundation</a:t>
            </a:r>
            <a:r>
              <a:rPr lang="en-US" smtClean="0"/>
              <a:t>, </a:t>
            </a:r>
            <a:r>
              <a:rPr lang="en-US" sz="1400" smtClean="0"/>
              <a:t>Gregory Kohs</a:t>
            </a:r>
          </a:p>
          <a:p>
            <a:pPr>
              <a:spcAft>
                <a:spcPts val="600"/>
              </a:spcAft>
              <a:buFont typeface="Arial" pitchFamily="34" charset="0"/>
              <a:buChar char="•"/>
            </a:pPr>
            <a:r>
              <a:rPr lang="en-US" smtClean="0"/>
              <a:t>  </a:t>
            </a:r>
            <a:r>
              <a:rPr lang="en-US" smtClean="0">
                <a:hlinkClick r:id="rId4"/>
              </a:rPr>
              <a:t>WikipediaReview.com</a:t>
            </a:r>
            <a:endParaRPr lang="en-US" smtClean="0"/>
          </a:p>
          <a:p>
            <a:pPr>
              <a:spcAft>
                <a:spcPts val="600"/>
              </a:spcAft>
              <a:buFont typeface="Arial" pitchFamily="34" charset="0"/>
              <a:buChar char="•"/>
            </a:pPr>
            <a:r>
              <a:rPr lang="en-US" smtClean="0"/>
              <a:t>  </a:t>
            </a:r>
            <a:r>
              <a:rPr lang="en-US" smtClean="0">
                <a:hlinkClick r:id="rId5"/>
              </a:rPr>
              <a:t>WikiTruth.info</a:t>
            </a:r>
            <a:endParaRPr lang="en-US" smtClean="0"/>
          </a:p>
          <a:p>
            <a:pPr>
              <a:spcAft>
                <a:spcPts val="600"/>
              </a:spcAft>
              <a:buFont typeface="Arial" pitchFamily="34" charset="0"/>
              <a:buChar char="•"/>
            </a:pPr>
            <a:r>
              <a:rPr lang="en-US" smtClean="0"/>
              <a:t>  </a:t>
            </a:r>
            <a:r>
              <a:rPr lang="en-US" i="1" smtClean="0">
                <a:hlinkClick r:id="rId6"/>
              </a:rPr>
              <a:t>The Cult of the Amateur</a:t>
            </a:r>
            <a:r>
              <a:rPr lang="en-US" smtClean="0"/>
              <a:t>, </a:t>
            </a:r>
            <a:r>
              <a:rPr lang="en-US" sz="1400" smtClean="0"/>
              <a:t>Andrew Keen</a:t>
            </a:r>
          </a:p>
          <a:p>
            <a:pPr>
              <a:spcAft>
                <a:spcPts val="600"/>
              </a:spcAft>
            </a:pPr>
            <a:endParaRPr lang="en-US"/>
          </a:p>
        </p:txBody>
      </p:sp>
      <p:sp>
        <p:nvSpPr>
          <p:cNvPr id="7" name="Bevel 6"/>
          <p:cNvSpPr/>
          <p:nvPr/>
        </p:nvSpPr>
        <p:spPr>
          <a:xfrm>
            <a:off x="2438400" y="5257800"/>
            <a:ext cx="4419600" cy="990600"/>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smtClean="0">
                <a:solidFill>
                  <a:schemeClr val="accent2">
                    <a:lumMod val="40000"/>
                    <a:lumOff val="60000"/>
                  </a:schemeClr>
                </a:solidFill>
              </a:rPr>
              <a:t>Thank you for listening.</a:t>
            </a:r>
            <a:endParaRPr lang="en-US" sz="2800">
              <a:solidFill>
                <a:schemeClr val="accent2">
                  <a:lumMod val="40000"/>
                  <a:lumOff val="60000"/>
                </a:schemeClr>
              </a:solidFill>
            </a:endParaRPr>
          </a:p>
        </p:txBody>
      </p:sp>
      <p:sp>
        <p:nvSpPr>
          <p:cNvPr id="8" name="16-Point Star 7"/>
          <p:cNvSpPr/>
          <p:nvPr/>
        </p:nvSpPr>
        <p:spPr>
          <a:xfrm>
            <a:off x="6096000" y="3581400"/>
            <a:ext cx="2743200" cy="2743200"/>
          </a:xfrm>
          <a:prstGeom prst="star16">
            <a:avLst/>
          </a:prstGeom>
          <a:gradFill>
            <a:gsLst>
              <a:gs pos="0">
                <a:srgbClr val="FFF200"/>
              </a:gs>
              <a:gs pos="45000">
                <a:srgbClr val="FF7A00"/>
              </a:gs>
              <a:gs pos="70000">
                <a:srgbClr val="FF0300"/>
              </a:gs>
              <a:gs pos="100000">
                <a:srgbClr val="4D0808"/>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mtClean="0">
                <a:solidFill>
                  <a:schemeClr val="tx1"/>
                </a:solidFill>
              </a:rPr>
              <a:t>Continue to see survey results!</a:t>
            </a:r>
            <a:endParaRPr lang="en-US">
              <a:solidFill>
                <a:schemeClr val="tx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8" presetClass="entr" presetSubtype="16"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diamond(in)">
                                      <p:cBhvr>
                                        <p:cTn id="13" dur="2000"/>
                                        <p:tgtEl>
                                          <p:spTgt spid="7"/>
                                        </p:tgtEl>
                                      </p:cBhvr>
                                    </p:animEffect>
                                  </p:childTnLst>
                                </p:cTn>
                              </p:par>
                            </p:childTnLst>
                          </p:cTn>
                        </p:par>
                        <p:par>
                          <p:cTn id="14" fill="hold">
                            <p:stCondLst>
                              <p:cond delay="2000"/>
                            </p:stCondLst>
                            <p:childTnLst>
                              <p:par>
                                <p:cTn id="15" presetID="50" presetClass="entr" presetSubtype="0" decel="100000" fill="hold" grpId="0" nodeType="after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p:cTn id="17" dur="1000" fill="hold"/>
                                        <p:tgtEl>
                                          <p:spTgt spid="8"/>
                                        </p:tgtEl>
                                        <p:attrNameLst>
                                          <p:attrName>ppt_w</p:attrName>
                                        </p:attrNameLst>
                                      </p:cBhvr>
                                      <p:tavLst>
                                        <p:tav tm="0">
                                          <p:val>
                                            <p:strVal val="#ppt_w+.3"/>
                                          </p:val>
                                        </p:tav>
                                        <p:tav tm="100000">
                                          <p:val>
                                            <p:strVal val="#ppt_w"/>
                                          </p:val>
                                        </p:tav>
                                      </p:tavLst>
                                    </p:anim>
                                    <p:anim calcmode="lin" valueType="num">
                                      <p:cBhvr>
                                        <p:cTn id="18" dur="1000" fill="hold"/>
                                        <p:tgtEl>
                                          <p:spTgt spid="8"/>
                                        </p:tgtEl>
                                        <p:attrNameLst>
                                          <p:attrName>ppt_h</p:attrName>
                                        </p:attrNameLst>
                                      </p:cBhvr>
                                      <p:tavLst>
                                        <p:tav tm="0">
                                          <p:val>
                                            <p:strVal val="#ppt_h"/>
                                          </p:val>
                                        </p:tav>
                                        <p:tav tm="100000">
                                          <p:val>
                                            <p:strVal val="#ppt_h"/>
                                          </p:val>
                                        </p:tav>
                                      </p:tavLst>
                                    </p:anim>
                                    <p:animEffect transition="in" filter="fade">
                                      <p:cBhvr>
                                        <p:cTn id="19"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Epilogue:  Survey administered to audience</a:t>
            </a:r>
            <a:endParaRPr lang="en-US"/>
          </a:p>
        </p:txBody>
      </p:sp>
      <p:sp>
        <p:nvSpPr>
          <p:cNvPr id="3" name="Footer Placeholder 2"/>
          <p:cNvSpPr>
            <a:spLocks noGrp="1"/>
          </p:cNvSpPr>
          <p:nvPr>
            <p:ph type="ftr" sz="quarter" idx="11"/>
          </p:nvPr>
        </p:nvSpPr>
        <p:spPr/>
        <p:txBody>
          <a:bodyPr/>
          <a:lstStyle/>
          <a:p>
            <a:r>
              <a:rPr lang="en-US" smtClean="0"/>
              <a:t>Some rights reserved, MyWikiBiz.com</a:t>
            </a:r>
            <a:endParaRPr lang="en-US"/>
          </a:p>
        </p:txBody>
      </p:sp>
      <p:sp>
        <p:nvSpPr>
          <p:cNvPr id="4" name="Slide Number Placeholder 3"/>
          <p:cNvSpPr>
            <a:spLocks noGrp="1"/>
          </p:cNvSpPr>
          <p:nvPr>
            <p:ph type="sldNum" sz="quarter" idx="12"/>
          </p:nvPr>
        </p:nvSpPr>
        <p:spPr/>
        <p:txBody>
          <a:bodyPr/>
          <a:lstStyle/>
          <a:p>
            <a:fld id="{75B881E7-2283-4A36-BBC8-F8191F81D2D8}" type="slidenum">
              <a:rPr lang="en-US" smtClean="0"/>
              <a:pPr/>
              <a:t>21</a:t>
            </a:fld>
            <a:endParaRPr lang="en-US"/>
          </a:p>
        </p:txBody>
      </p:sp>
      <p:pic>
        <p:nvPicPr>
          <p:cNvPr id="4099" name="Picture 3"/>
          <p:cNvPicPr>
            <a:picLocks noChangeAspect="1" noChangeArrowheads="1"/>
          </p:cNvPicPr>
          <p:nvPr/>
        </p:nvPicPr>
        <p:blipFill>
          <a:blip r:embed="rId2"/>
          <a:srcRect/>
          <a:stretch>
            <a:fillRect/>
          </a:stretch>
        </p:blipFill>
        <p:spPr bwMode="auto">
          <a:xfrm>
            <a:off x="4667001" y="1447800"/>
            <a:ext cx="4421331" cy="5257800"/>
          </a:xfrm>
          <a:prstGeom prst="rect">
            <a:avLst/>
          </a:prstGeom>
          <a:noFill/>
          <a:ln w="9525">
            <a:noFill/>
            <a:miter lim="800000"/>
            <a:headEnd/>
            <a:tailEnd/>
          </a:ln>
          <a:effectLst/>
        </p:spPr>
      </p:pic>
      <p:pic>
        <p:nvPicPr>
          <p:cNvPr id="4100" name="Picture 4"/>
          <p:cNvPicPr>
            <a:picLocks noChangeAspect="1" noChangeArrowheads="1"/>
          </p:cNvPicPr>
          <p:nvPr/>
        </p:nvPicPr>
        <p:blipFill>
          <a:blip r:embed="rId3"/>
          <a:srcRect/>
          <a:stretch>
            <a:fillRect/>
          </a:stretch>
        </p:blipFill>
        <p:spPr bwMode="auto">
          <a:xfrm>
            <a:off x="71250" y="1447800"/>
            <a:ext cx="4438650" cy="5278395"/>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Epilogue:  Survey results</a:t>
            </a:r>
            <a:endParaRPr lang="en-US"/>
          </a:p>
        </p:txBody>
      </p:sp>
      <p:sp>
        <p:nvSpPr>
          <p:cNvPr id="3" name="Footer Placeholder 2"/>
          <p:cNvSpPr>
            <a:spLocks noGrp="1"/>
          </p:cNvSpPr>
          <p:nvPr>
            <p:ph type="ftr" sz="quarter" idx="11"/>
          </p:nvPr>
        </p:nvSpPr>
        <p:spPr/>
        <p:txBody>
          <a:bodyPr/>
          <a:lstStyle/>
          <a:p>
            <a:r>
              <a:rPr lang="en-US" smtClean="0"/>
              <a:t>Some rights reserved, MyWikiBiz.com</a:t>
            </a:r>
            <a:endParaRPr lang="en-US"/>
          </a:p>
        </p:txBody>
      </p:sp>
      <p:sp>
        <p:nvSpPr>
          <p:cNvPr id="4" name="Slide Number Placeholder 3"/>
          <p:cNvSpPr>
            <a:spLocks noGrp="1"/>
          </p:cNvSpPr>
          <p:nvPr>
            <p:ph type="sldNum" sz="quarter" idx="12"/>
          </p:nvPr>
        </p:nvSpPr>
        <p:spPr/>
        <p:txBody>
          <a:bodyPr/>
          <a:lstStyle/>
          <a:p>
            <a:fld id="{75B881E7-2283-4A36-BBC8-F8191F81D2D8}" type="slidenum">
              <a:rPr lang="en-US" smtClean="0"/>
              <a:pPr/>
              <a:t>22</a:t>
            </a:fld>
            <a:endParaRPr lang="en-US"/>
          </a:p>
        </p:txBody>
      </p:sp>
      <p:sp>
        <p:nvSpPr>
          <p:cNvPr id="7" name="TextBox 6"/>
          <p:cNvSpPr txBox="1"/>
          <p:nvPr/>
        </p:nvSpPr>
        <p:spPr>
          <a:xfrm>
            <a:off x="381000" y="1505200"/>
            <a:ext cx="8305800" cy="923330"/>
          </a:xfrm>
          <a:prstGeom prst="rect">
            <a:avLst/>
          </a:prstGeom>
          <a:noFill/>
        </p:spPr>
        <p:txBody>
          <a:bodyPr wrap="square" rtlCol="0">
            <a:spAutoFit/>
          </a:bodyPr>
          <a:lstStyle/>
          <a:p>
            <a:r>
              <a:rPr lang="en-US" b="1" smtClean="0">
                <a:solidFill>
                  <a:srgbClr val="FF0000"/>
                </a:solidFill>
              </a:rPr>
              <a:t>Prior</a:t>
            </a:r>
            <a:r>
              <a:rPr lang="en-US" b="1" smtClean="0"/>
              <a:t> to delivering this presentation</a:t>
            </a:r>
            <a:r>
              <a:rPr lang="en-US" smtClean="0"/>
              <a:t>, Mr. Kohs administered a brief, two-page quiz about Wikipedia and about personal behaviors related to Wikipedia.  There were 17 students and 3 teachers in the respondent sample (n=20).</a:t>
            </a:r>
            <a:endParaRPr lang="en-US"/>
          </a:p>
        </p:txBody>
      </p:sp>
      <p:graphicFrame>
        <p:nvGraphicFramePr>
          <p:cNvPr id="8" name="Chart 7"/>
          <p:cNvGraphicFramePr/>
          <p:nvPr/>
        </p:nvGraphicFramePr>
        <p:xfrm>
          <a:off x="1524000" y="2743200"/>
          <a:ext cx="6324600" cy="3886200"/>
        </p:xfrm>
        <a:graphic>
          <a:graphicData uri="http://schemas.openxmlformats.org/drawingml/2006/chart">
            <c:chart xmlns:c="http://schemas.openxmlformats.org/drawingml/2006/chart" xmlns:r="http://schemas.openxmlformats.org/officeDocument/2006/relationships" r:id="rId2"/>
          </a:graphicData>
        </a:graphic>
      </p:graphicFrame>
      <p:sp>
        <p:nvSpPr>
          <p:cNvPr id="9" name="Line Callout 2 8"/>
          <p:cNvSpPr/>
          <p:nvPr/>
        </p:nvSpPr>
        <p:spPr>
          <a:xfrm>
            <a:off x="5791200" y="4114800"/>
            <a:ext cx="2286000" cy="609600"/>
          </a:xfrm>
          <a:prstGeom prst="borderCallout2">
            <a:avLst>
              <a:gd name="adj1" fmla="val 18750"/>
              <a:gd name="adj2" fmla="val -8333"/>
              <a:gd name="adj3" fmla="val 18750"/>
              <a:gd name="adj4" fmla="val -16667"/>
              <a:gd name="adj5" fmla="val 133929"/>
              <a:gd name="adj6" fmla="val -48225"/>
            </a:avLst>
          </a:prstGeom>
          <a:ln w="12700">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mtClean="0"/>
              <a:t>Only 10% correctly knew 2001.</a:t>
            </a:r>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4"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from="(-#ppt_w/2)" to="(#ppt_x)" calcmode="lin" valueType="num">
                                      <p:cBhvr>
                                        <p:cTn id="7" dur="600" fill="hold">
                                          <p:stCondLst>
                                            <p:cond delay="0"/>
                                          </p:stCondLst>
                                        </p:cTn>
                                        <p:tgtEl>
                                          <p:spTgt spid="9"/>
                                        </p:tgtEl>
                                        <p:attrNameLst>
                                          <p:attrName>ppt_x</p:attrName>
                                        </p:attrNameLst>
                                      </p:cBhvr>
                                    </p:anim>
                                    <p:anim from="0" to="-1.0" calcmode="lin" valueType="num">
                                      <p:cBhvr>
                                        <p:cTn id="8" dur="200" decel="50000" autoRev="1" fill="hold">
                                          <p:stCondLst>
                                            <p:cond delay="600"/>
                                          </p:stCondLst>
                                        </p:cTn>
                                        <p:tgtEl>
                                          <p:spTgt spid="9"/>
                                        </p:tgtEl>
                                        <p:attrNameLst>
                                          <p:attrName>xshear</p:attrName>
                                        </p:attrNameLst>
                                      </p:cBhvr>
                                    </p:anim>
                                    <p:animScale>
                                      <p:cBhvr>
                                        <p:cTn id="9" dur="200" decel="100000" autoRev="1" fill="hold">
                                          <p:stCondLst>
                                            <p:cond delay="600"/>
                                          </p:stCondLst>
                                        </p:cTn>
                                        <p:tgtEl>
                                          <p:spTgt spid="9"/>
                                        </p:tgtEl>
                                      </p:cBhvr>
                                      <p:from x="100000" y="100000"/>
                                      <p:to x="80000" y="100000"/>
                                    </p:animScale>
                                    <p:anim by="(#ppt_h/3+#ppt_w*0.1)" calcmode="lin" valueType="num">
                                      <p:cBhvr additive="sum">
                                        <p:cTn id="10" dur="200" decel="100000" autoRev="1" fill="hold">
                                          <p:stCondLst>
                                            <p:cond delay="600"/>
                                          </p:stCondLst>
                                        </p:cTn>
                                        <p:tgtEl>
                                          <p:spTgt spid="9"/>
                                        </p:tgtEl>
                                        <p:attrNameLst>
                                          <p:attrName>ppt_x</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Epilogue:  Survey results</a:t>
            </a:r>
            <a:endParaRPr lang="en-US"/>
          </a:p>
        </p:txBody>
      </p:sp>
      <p:sp>
        <p:nvSpPr>
          <p:cNvPr id="3" name="Footer Placeholder 2"/>
          <p:cNvSpPr>
            <a:spLocks noGrp="1"/>
          </p:cNvSpPr>
          <p:nvPr>
            <p:ph type="ftr" sz="quarter" idx="11"/>
          </p:nvPr>
        </p:nvSpPr>
        <p:spPr/>
        <p:txBody>
          <a:bodyPr/>
          <a:lstStyle/>
          <a:p>
            <a:r>
              <a:rPr lang="en-US" smtClean="0"/>
              <a:t>Some rights reserved, MyWikiBiz.com</a:t>
            </a:r>
            <a:endParaRPr lang="en-US"/>
          </a:p>
        </p:txBody>
      </p:sp>
      <p:sp>
        <p:nvSpPr>
          <p:cNvPr id="4" name="Slide Number Placeholder 3"/>
          <p:cNvSpPr>
            <a:spLocks noGrp="1"/>
          </p:cNvSpPr>
          <p:nvPr>
            <p:ph type="sldNum" sz="quarter" idx="12"/>
          </p:nvPr>
        </p:nvSpPr>
        <p:spPr/>
        <p:txBody>
          <a:bodyPr/>
          <a:lstStyle/>
          <a:p>
            <a:fld id="{75B881E7-2283-4A36-BBC8-F8191F81D2D8}" type="slidenum">
              <a:rPr lang="en-US" smtClean="0"/>
              <a:pPr/>
              <a:t>23</a:t>
            </a:fld>
            <a:endParaRPr lang="en-US"/>
          </a:p>
        </p:txBody>
      </p:sp>
      <p:sp>
        <p:nvSpPr>
          <p:cNvPr id="7" name="TextBox 6"/>
          <p:cNvSpPr txBox="1"/>
          <p:nvPr/>
        </p:nvSpPr>
        <p:spPr>
          <a:xfrm>
            <a:off x="381000" y="1505200"/>
            <a:ext cx="8305800" cy="369332"/>
          </a:xfrm>
          <a:prstGeom prst="rect">
            <a:avLst/>
          </a:prstGeom>
          <a:noFill/>
        </p:spPr>
        <p:txBody>
          <a:bodyPr wrap="square" rtlCol="0">
            <a:spAutoFit/>
          </a:bodyPr>
          <a:lstStyle/>
          <a:p>
            <a:r>
              <a:rPr lang="en-US" smtClean="0"/>
              <a:t>Which of the following people is / are considered the original creator(s) of…</a:t>
            </a:r>
            <a:endParaRPr lang="en-US"/>
          </a:p>
        </p:txBody>
      </p:sp>
      <p:graphicFrame>
        <p:nvGraphicFramePr>
          <p:cNvPr id="10" name="Chart 9"/>
          <p:cNvGraphicFramePr/>
          <p:nvPr/>
        </p:nvGraphicFramePr>
        <p:xfrm>
          <a:off x="-304800" y="2057400"/>
          <a:ext cx="6096000" cy="4064000"/>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11" name="Chart 10"/>
          <p:cNvGraphicFramePr/>
          <p:nvPr/>
        </p:nvGraphicFramePr>
        <p:xfrm>
          <a:off x="4114800" y="2057400"/>
          <a:ext cx="6096000" cy="4064000"/>
        </p:xfrm>
        <a:graphic>
          <a:graphicData uri="http://schemas.openxmlformats.org/drawingml/2006/chart">
            <c:chart xmlns:c="http://schemas.openxmlformats.org/drawingml/2006/chart" xmlns:r="http://schemas.openxmlformats.org/officeDocument/2006/relationships" r:id="rId3"/>
          </a:graphicData>
        </a:graphic>
      </p:graphicFrame>
      <p:sp>
        <p:nvSpPr>
          <p:cNvPr id="12" name="Line Callout 2 11"/>
          <p:cNvSpPr/>
          <p:nvPr/>
        </p:nvSpPr>
        <p:spPr>
          <a:xfrm flipH="1">
            <a:off x="762000" y="5791200"/>
            <a:ext cx="2209800" cy="609600"/>
          </a:xfrm>
          <a:prstGeom prst="borderCallout2">
            <a:avLst>
              <a:gd name="adj1" fmla="val 18750"/>
              <a:gd name="adj2" fmla="val -8333"/>
              <a:gd name="adj3" fmla="val 18750"/>
              <a:gd name="adj4" fmla="val -16667"/>
              <a:gd name="adj5" fmla="val -421266"/>
              <a:gd name="adj6" fmla="val 29948"/>
            </a:avLst>
          </a:prstGeom>
          <a:ln w="12700">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mtClean="0"/>
              <a:t>Only 20% correctly knew Cunningham.</a:t>
            </a:r>
            <a:endParaRPr lang="en-US"/>
          </a:p>
        </p:txBody>
      </p:sp>
      <p:sp>
        <p:nvSpPr>
          <p:cNvPr id="13" name="Line Callout 2 12"/>
          <p:cNvSpPr/>
          <p:nvPr/>
        </p:nvSpPr>
        <p:spPr>
          <a:xfrm flipH="1">
            <a:off x="4953000" y="5791200"/>
            <a:ext cx="3276600" cy="609600"/>
          </a:xfrm>
          <a:prstGeom prst="borderCallout2">
            <a:avLst>
              <a:gd name="adj1" fmla="val 18750"/>
              <a:gd name="adj2" fmla="val -8333"/>
              <a:gd name="adj3" fmla="val 18750"/>
              <a:gd name="adj4" fmla="val -16667"/>
              <a:gd name="adj5" fmla="val -45292"/>
              <a:gd name="adj6" fmla="val -10894"/>
            </a:avLst>
          </a:prstGeom>
          <a:ln w="12700">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500" smtClean="0"/>
              <a:t>While 45% correctly identify Wales, only 10% correctly name Sanger.</a:t>
            </a:r>
            <a:endParaRPr lang="en-US" sz="150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20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diamond(in)">
                                      <p:cBhvr>
                                        <p:cTn id="12" dur="200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fade">
                                      <p:cBhvr>
                                        <p:cTn id="17" dur="2000"/>
                                        <p:tgtEl>
                                          <p:spTgt spid="11"/>
                                        </p:tgtEl>
                                      </p:cBhvr>
                                    </p:animEffect>
                                  </p:childTnLst>
                                </p:cTn>
                              </p:par>
                            </p:childTnLst>
                          </p:cTn>
                        </p:par>
                      </p:childTnLst>
                    </p:cTn>
                  </p:par>
                  <p:par>
                    <p:cTn id="18" fill="hold">
                      <p:stCondLst>
                        <p:cond delay="indefinite"/>
                      </p:stCondLst>
                      <p:childTnLst>
                        <p:par>
                          <p:cTn id="19" fill="hold">
                            <p:stCondLst>
                              <p:cond delay="0"/>
                            </p:stCondLst>
                            <p:childTnLst>
                              <p:par>
                                <p:cTn id="20" presetID="23" presetClass="entr" presetSubtype="16" fill="hold" grpId="0" nodeType="clickEffect">
                                  <p:stCondLst>
                                    <p:cond delay="0"/>
                                  </p:stCondLst>
                                  <p:childTnLst>
                                    <p:set>
                                      <p:cBhvr>
                                        <p:cTn id="21" dur="1" fill="hold">
                                          <p:stCondLst>
                                            <p:cond delay="0"/>
                                          </p:stCondLst>
                                        </p:cTn>
                                        <p:tgtEl>
                                          <p:spTgt spid="13"/>
                                        </p:tgtEl>
                                        <p:attrNameLst>
                                          <p:attrName>style.visibility</p:attrName>
                                        </p:attrNameLst>
                                      </p:cBhvr>
                                      <p:to>
                                        <p:strVal val="visible"/>
                                      </p:to>
                                    </p:set>
                                    <p:anim calcmode="lin" valueType="num">
                                      <p:cBhvr>
                                        <p:cTn id="22" dur="500" fill="hold"/>
                                        <p:tgtEl>
                                          <p:spTgt spid="13"/>
                                        </p:tgtEl>
                                        <p:attrNameLst>
                                          <p:attrName>ppt_w</p:attrName>
                                        </p:attrNameLst>
                                      </p:cBhvr>
                                      <p:tavLst>
                                        <p:tav tm="0">
                                          <p:val>
                                            <p:fltVal val="0"/>
                                          </p:val>
                                        </p:tav>
                                        <p:tav tm="100000">
                                          <p:val>
                                            <p:strVal val="#ppt_w"/>
                                          </p:val>
                                        </p:tav>
                                      </p:tavLst>
                                    </p:anim>
                                    <p:anim calcmode="lin" valueType="num">
                                      <p:cBhvr>
                                        <p:cTn id="23" dur="500" fill="hold"/>
                                        <p:tgtEl>
                                          <p:spTgt spid="1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0" grpId="0">
        <p:bldAsOne/>
      </p:bldGraphic>
      <p:bldGraphic spid="11" grpId="0">
        <p:bldAsOne/>
      </p:bldGraphic>
      <p:bldP spid="12" grpId="0" animBg="1"/>
      <p:bldP spid="13"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Epilogue:  Survey results</a:t>
            </a:r>
            <a:endParaRPr lang="en-US"/>
          </a:p>
        </p:txBody>
      </p:sp>
      <p:sp>
        <p:nvSpPr>
          <p:cNvPr id="3" name="Footer Placeholder 2"/>
          <p:cNvSpPr>
            <a:spLocks noGrp="1"/>
          </p:cNvSpPr>
          <p:nvPr>
            <p:ph type="ftr" sz="quarter" idx="11"/>
          </p:nvPr>
        </p:nvSpPr>
        <p:spPr/>
        <p:txBody>
          <a:bodyPr/>
          <a:lstStyle/>
          <a:p>
            <a:r>
              <a:rPr lang="en-US" smtClean="0"/>
              <a:t>Some rights reserved, MyWikiBiz.com</a:t>
            </a:r>
            <a:endParaRPr lang="en-US"/>
          </a:p>
        </p:txBody>
      </p:sp>
      <p:sp>
        <p:nvSpPr>
          <p:cNvPr id="4" name="Slide Number Placeholder 3"/>
          <p:cNvSpPr>
            <a:spLocks noGrp="1"/>
          </p:cNvSpPr>
          <p:nvPr>
            <p:ph type="sldNum" sz="quarter" idx="12"/>
          </p:nvPr>
        </p:nvSpPr>
        <p:spPr/>
        <p:txBody>
          <a:bodyPr/>
          <a:lstStyle/>
          <a:p>
            <a:fld id="{75B881E7-2283-4A36-BBC8-F8191F81D2D8}" type="slidenum">
              <a:rPr lang="en-US" smtClean="0"/>
              <a:pPr/>
              <a:t>24</a:t>
            </a:fld>
            <a:endParaRPr lang="en-US"/>
          </a:p>
        </p:txBody>
      </p:sp>
      <p:graphicFrame>
        <p:nvGraphicFramePr>
          <p:cNvPr id="8" name="Chart 7"/>
          <p:cNvGraphicFramePr/>
          <p:nvPr/>
        </p:nvGraphicFramePr>
        <p:xfrm>
          <a:off x="1524000" y="2438400"/>
          <a:ext cx="6324600" cy="3886200"/>
        </p:xfrm>
        <a:graphic>
          <a:graphicData uri="http://schemas.openxmlformats.org/drawingml/2006/chart">
            <c:chart xmlns:c="http://schemas.openxmlformats.org/drawingml/2006/chart" xmlns:r="http://schemas.openxmlformats.org/officeDocument/2006/relationships" r:id="rId2"/>
          </a:graphicData>
        </a:graphic>
      </p:graphicFrame>
      <p:sp>
        <p:nvSpPr>
          <p:cNvPr id="9" name="Line Callout 2 8"/>
          <p:cNvSpPr/>
          <p:nvPr/>
        </p:nvSpPr>
        <p:spPr>
          <a:xfrm flipH="1">
            <a:off x="304800" y="1676400"/>
            <a:ext cx="2362200" cy="609600"/>
          </a:xfrm>
          <a:prstGeom prst="borderCallout2">
            <a:avLst>
              <a:gd name="adj1" fmla="val 18750"/>
              <a:gd name="adj2" fmla="val -8333"/>
              <a:gd name="adj3" fmla="val 18750"/>
              <a:gd name="adj4" fmla="val -16667"/>
              <a:gd name="adj5" fmla="val 398864"/>
              <a:gd name="adj6" fmla="val -71350"/>
            </a:avLst>
          </a:prstGeom>
          <a:ln w="12700">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mtClean="0"/>
              <a:t>Only 25% correctly knew 4 million.</a:t>
            </a:r>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4"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from="(-#ppt_w/2)" to="(#ppt_x)" calcmode="lin" valueType="num">
                                      <p:cBhvr>
                                        <p:cTn id="7" dur="600" fill="hold">
                                          <p:stCondLst>
                                            <p:cond delay="0"/>
                                          </p:stCondLst>
                                        </p:cTn>
                                        <p:tgtEl>
                                          <p:spTgt spid="9"/>
                                        </p:tgtEl>
                                        <p:attrNameLst>
                                          <p:attrName>ppt_x</p:attrName>
                                        </p:attrNameLst>
                                      </p:cBhvr>
                                    </p:anim>
                                    <p:anim from="0" to="-1.0" calcmode="lin" valueType="num">
                                      <p:cBhvr>
                                        <p:cTn id="8" dur="200" decel="50000" autoRev="1" fill="hold">
                                          <p:stCondLst>
                                            <p:cond delay="600"/>
                                          </p:stCondLst>
                                        </p:cTn>
                                        <p:tgtEl>
                                          <p:spTgt spid="9"/>
                                        </p:tgtEl>
                                        <p:attrNameLst>
                                          <p:attrName>xshear</p:attrName>
                                        </p:attrNameLst>
                                      </p:cBhvr>
                                    </p:anim>
                                    <p:animScale>
                                      <p:cBhvr>
                                        <p:cTn id="9" dur="200" decel="100000" autoRev="1" fill="hold">
                                          <p:stCondLst>
                                            <p:cond delay="600"/>
                                          </p:stCondLst>
                                        </p:cTn>
                                        <p:tgtEl>
                                          <p:spTgt spid="9"/>
                                        </p:tgtEl>
                                      </p:cBhvr>
                                      <p:from x="100000" y="100000"/>
                                      <p:to x="80000" y="100000"/>
                                    </p:animScale>
                                    <p:anim by="(#ppt_h/3+#ppt_w*0.1)" calcmode="lin" valueType="num">
                                      <p:cBhvr additive="sum">
                                        <p:cTn id="10" dur="200" decel="100000" autoRev="1" fill="hold">
                                          <p:stCondLst>
                                            <p:cond delay="600"/>
                                          </p:stCondLst>
                                        </p:cTn>
                                        <p:tgtEl>
                                          <p:spTgt spid="9"/>
                                        </p:tgtEl>
                                        <p:attrNameLst>
                                          <p:attrName>ppt_x</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Epilogue:  Survey results</a:t>
            </a:r>
            <a:endParaRPr lang="en-US"/>
          </a:p>
        </p:txBody>
      </p:sp>
      <p:sp>
        <p:nvSpPr>
          <p:cNvPr id="3" name="Footer Placeholder 2"/>
          <p:cNvSpPr>
            <a:spLocks noGrp="1"/>
          </p:cNvSpPr>
          <p:nvPr>
            <p:ph type="ftr" sz="quarter" idx="11"/>
          </p:nvPr>
        </p:nvSpPr>
        <p:spPr/>
        <p:txBody>
          <a:bodyPr/>
          <a:lstStyle/>
          <a:p>
            <a:r>
              <a:rPr lang="en-US" smtClean="0"/>
              <a:t>Some rights reserved, MyWikiBiz.com</a:t>
            </a:r>
            <a:endParaRPr lang="en-US"/>
          </a:p>
        </p:txBody>
      </p:sp>
      <p:sp>
        <p:nvSpPr>
          <p:cNvPr id="4" name="Slide Number Placeholder 3"/>
          <p:cNvSpPr>
            <a:spLocks noGrp="1"/>
          </p:cNvSpPr>
          <p:nvPr>
            <p:ph type="sldNum" sz="quarter" idx="12"/>
          </p:nvPr>
        </p:nvSpPr>
        <p:spPr/>
        <p:txBody>
          <a:bodyPr/>
          <a:lstStyle/>
          <a:p>
            <a:fld id="{75B881E7-2283-4A36-BBC8-F8191F81D2D8}" type="slidenum">
              <a:rPr lang="en-US" smtClean="0"/>
              <a:pPr/>
              <a:t>25</a:t>
            </a:fld>
            <a:endParaRPr lang="en-US"/>
          </a:p>
        </p:txBody>
      </p:sp>
      <p:graphicFrame>
        <p:nvGraphicFramePr>
          <p:cNvPr id="8" name="Chart 7"/>
          <p:cNvGraphicFramePr/>
          <p:nvPr/>
        </p:nvGraphicFramePr>
        <p:xfrm>
          <a:off x="1524000" y="2438400"/>
          <a:ext cx="6324600" cy="3886200"/>
        </p:xfrm>
        <a:graphic>
          <a:graphicData uri="http://schemas.openxmlformats.org/drawingml/2006/chart">
            <c:chart xmlns:c="http://schemas.openxmlformats.org/drawingml/2006/chart" xmlns:r="http://schemas.openxmlformats.org/officeDocument/2006/relationships" r:id="rId2"/>
          </a:graphicData>
        </a:graphic>
      </p:graphicFrame>
      <p:sp>
        <p:nvSpPr>
          <p:cNvPr id="9" name="Line Callout 2 8"/>
          <p:cNvSpPr/>
          <p:nvPr/>
        </p:nvSpPr>
        <p:spPr>
          <a:xfrm flipH="1">
            <a:off x="304800" y="1676400"/>
            <a:ext cx="2362200" cy="609600"/>
          </a:xfrm>
          <a:prstGeom prst="borderCallout2">
            <a:avLst>
              <a:gd name="adj1" fmla="val 18750"/>
              <a:gd name="adj2" fmla="val -8333"/>
              <a:gd name="adj3" fmla="val 18750"/>
              <a:gd name="adj4" fmla="val -16667"/>
              <a:gd name="adj5" fmla="val 426137"/>
              <a:gd name="adj6" fmla="val -71853"/>
            </a:avLst>
          </a:prstGeom>
          <a:ln w="12700">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mtClean="0"/>
              <a:t>Only 15% correctly knew 100,000.</a:t>
            </a:r>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4"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from="(-#ppt_w/2)" to="(#ppt_x)" calcmode="lin" valueType="num">
                                      <p:cBhvr>
                                        <p:cTn id="7" dur="600" fill="hold">
                                          <p:stCondLst>
                                            <p:cond delay="0"/>
                                          </p:stCondLst>
                                        </p:cTn>
                                        <p:tgtEl>
                                          <p:spTgt spid="9"/>
                                        </p:tgtEl>
                                        <p:attrNameLst>
                                          <p:attrName>ppt_x</p:attrName>
                                        </p:attrNameLst>
                                      </p:cBhvr>
                                    </p:anim>
                                    <p:anim from="0" to="-1.0" calcmode="lin" valueType="num">
                                      <p:cBhvr>
                                        <p:cTn id="8" dur="200" decel="50000" autoRev="1" fill="hold">
                                          <p:stCondLst>
                                            <p:cond delay="600"/>
                                          </p:stCondLst>
                                        </p:cTn>
                                        <p:tgtEl>
                                          <p:spTgt spid="9"/>
                                        </p:tgtEl>
                                        <p:attrNameLst>
                                          <p:attrName>xshear</p:attrName>
                                        </p:attrNameLst>
                                      </p:cBhvr>
                                    </p:anim>
                                    <p:animScale>
                                      <p:cBhvr>
                                        <p:cTn id="9" dur="200" decel="100000" autoRev="1" fill="hold">
                                          <p:stCondLst>
                                            <p:cond delay="600"/>
                                          </p:stCondLst>
                                        </p:cTn>
                                        <p:tgtEl>
                                          <p:spTgt spid="9"/>
                                        </p:tgtEl>
                                      </p:cBhvr>
                                      <p:from x="100000" y="100000"/>
                                      <p:to x="80000" y="100000"/>
                                    </p:animScale>
                                    <p:anim by="(#ppt_h/3+#ppt_w*0.1)" calcmode="lin" valueType="num">
                                      <p:cBhvr additive="sum">
                                        <p:cTn id="10" dur="200" decel="100000" autoRev="1" fill="hold">
                                          <p:stCondLst>
                                            <p:cond delay="600"/>
                                          </p:stCondLst>
                                        </p:cTn>
                                        <p:tgtEl>
                                          <p:spTgt spid="9"/>
                                        </p:tgtEl>
                                        <p:attrNameLst>
                                          <p:attrName>ppt_x</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Epilogue:  Survey results</a:t>
            </a:r>
            <a:endParaRPr lang="en-US"/>
          </a:p>
        </p:txBody>
      </p:sp>
      <p:sp>
        <p:nvSpPr>
          <p:cNvPr id="3" name="Footer Placeholder 2"/>
          <p:cNvSpPr>
            <a:spLocks noGrp="1"/>
          </p:cNvSpPr>
          <p:nvPr>
            <p:ph type="ftr" sz="quarter" idx="11"/>
          </p:nvPr>
        </p:nvSpPr>
        <p:spPr/>
        <p:txBody>
          <a:bodyPr/>
          <a:lstStyle/>
          <a:p>
            <a:r>
              <a:rPr lang="en-US" smtClean="0"/>
              <a:t>Some rights reserved, MyWikiBiz.com</a:t>
            </a:r>
            <a:endParaRPr lang="en-US"/>
          </a:p>
        </p:txBody>
      </p:sp>
      <p:sp>
        <p:nvSpPr>
          <p:cNvPr id="4" name="Slide Number Placeholder 3"/>
          <p:cNvSpPr>
            <a:spLocks noGrp="1"/>
          </p:cNvSpPr>
          <p:nvPr>
            <p:ph type="sldNum" sz="quarter" idx="12"/>
          </p:nvPr>
        </p:nvSpPr>
        <p:spPr/>
        <p:txBody>
          <a:bodyPr/>
          <a:lstStyle/>
          <a:p>
            <a:fld id="{75B881E7-2283-4A36-BBC8-F8191F81D2D8}" type="slidenum">
              <a:rPr lang="en-US" smtClean="0"/>
              <a:pPr/>
              <a:t>26</a:t>
            </a:fld>
            <a:endParaRPr lang="en-US"/>
          </a:p>
        </p:txBody>
      </p:sp>
      <p:graphicFrame>
        <p:nvGraphicFramePr>
          <p:cNvPr id="8" name="Chart 7"/>
          <p:cNvGraphicFramePr/>
          <p:nvPr/>
        </p:nvGraphicFramePr>
        <p:xfrm>
          <a:off x="533400" y="1676400"/>
          <a:ext cx="7391400" cy="4191000"/>
        </p:xfrm>
        <a:graphic>
          <a:graphicData uri="http://schemas.openxmlformats.org/drawingml/2006/chart">
            <c:chart xmlns:c="http://schemas.openxmlformats.org/drawingml/2006/chart" xmlns:r="http://schemas.openxmlformats.org/officeDocument/2006/relationships" r:id="rId2"/>
          </a:graphicData>
        </a:graphic>
      </p:graphicFrame>
      <p:sp>
        <p:nvSpPr>
          <p:cNvPr id="10" name="TextBox 9"/>
          <p:cNvSpPr txBox="1"/>
          <p:nvPr/>
        </p:nvSpPr>
        <p:spPr>
          <a:xfrm>
            <a:off x="457200" y="5562600"/>
            <a:ext cx="8305800" cy="646331"/>
          </a:xfrm>
          <a:prstGeom prst="rect">
            <a:avLst/>
          </a:prstGeom>
          <a:noFill/>
        </p:spPr>
        <p:txBody>
          <a:bodyPr wrap="square" rtlCol="0">
            <a:spAutoFit/>
          </a:bodyPr>
          <a:lstStyle/>
          <a:p>
            <a:r>
              <a:rPr lang="en-US" smtClean="0"/>
              <a:t>None of the respondents viewed Wikipedia more than 20 times per week.  Little to no Wikipedia editing activity is performed by any of the sample.</a:t>
            </a:r>
            <a:endParaRPr lang="en-US"/>
          </a:p>
        </p:txBody>
      </p:sp>
      <p:sp>
        <p:nvSpPr>
          <p:cNvPr id="12" name="Plaque 11"/>
          <p:cNvSpPr/>
          <p:nvPr/>
        </p:nvSpPr>
        <p:spPr>
          <a:xfrm>
            <a:off x="7086600" y="1490350"/>
            <a:ext cx="1950524" cy="3810000"/>
          </a:xfrm>
          <a:prstGeom prst="plaque">
            <a:avLst>
              <a:gd name="adj" fmla="val 7836"/>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mtClean="0"/>
              <a:t>Note, however, for students at the high school, Wikipedia is blocked on web browsers.  </a:t>
            </a:r>
          </a:p>
          <a:p>
            <a:endParaRPr lang="en-US" smtClean="0"/>
          </a:p>
          <a:p>
            <a:r>
              <a:rPr lang="en-US" smtClean="0"/>
              <a:t>Teachers have access to Wikipedia.</a:t>
            </a:r>
            <a:endParaRPr lang="en-US"/>
          </a:p>
        </p:txBody>
      </p:sp>
      <p:sp>
        <p:nvSpPr>
          <p:cNvPr id="13" name="TextBox 12"/>
          <p:cNvSpPr txBox="1"/>
          <p:nvPr/>
        </p:nvSpPr>
        <p:spPr>
          <a:xfrm rot="16200000">
            <a:off x="-403659" y="3304209"/>
            <a:ext cx="1600200" cy="369332"/>
          </a:xfrm>
          <a:prstGeom prst="rect">
            <a:avLst/>
          </a:prstGeom>
          <a:noFill/>
        </p:spPr>
        <p:txBody>
          <a:bodyPr wrap="square" rtlCol="0">
            <a:spAutoFit/>
          </a:bodyPr>
          <a:lstStyle/>
          <a:p>
            <a:r>
              <a:rPr lang="en-US" smtClean="0"/>
              <a:t>Respondents</a:t>
            </a:r>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10">
                                            <p:txEl>
                                              <p:pRg st="0" end="0"/>
                                            </p:txEl>
                                          </p:spTgt>
                                        </p:tgtEl>
                                        <p:attrNameLst>
                                          <p:attrName>style.visibility</p:attrName>
                                        </p:attrNameLst>
                                      </p:cBhvr>
                                      <p:to>
                                        <p:strVal val="visible"/>
                                      </p:to>
                                    </p:set>
                                    <p:anim calcmode="discrete" valueType="clr">
                                      <p:cBhvr override="childStyle">
                                        <p:cTn id="7" dur="80"/>
                                        <p:tgtEl>
                                          <p:spTgt spid="10">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10">
                                            <p:txEl>
                                              <p:pRg st="0" end="0"/>
                                            </p:txEl>
                                          </p:spTgt>
                                        </p:tgtEl>
                                        <p:attrNameLst>
                                          <p:attrName>fillcolor</p:attrName>
                                        </p:attrNameLst>
                                      </p:cBhvr>
                                      <p:tavLst>
                                        <p:tav tm="0">
                                          <p:val>
                                            <p:clrVal>
                                              <a:schemeClr val="accent2"/>
                                            </p:clrVal>
                                          </p:val>
                                        </p:tav>
                                        <p:tav tm="50000">
                                          <p:val>
                                            <p:clrVal>
                                              <a:schemeClr val="hlink"/>
                                            </p:clrVal>
                                          </p:val>
                                        </p:tav>
                                      </p:tavLst>
                                    </p:anim>
                                    <p:set>
                                      <p:cBhvr>
                                        <p:cTn id="9" dur="80"/>
                                        <p:tgtEl>
                                          <p:spTgt spid="10">
                                            <p:txEl>
                                              <p:pRg st="0" end="0"/>
                                            </p:txEl>
                                          </p:spTgt>
                                        </p:tgtEl>
                                        <p:attrNameLst>
                                          <p:attrName>fill.type</p:attrName>
                                        </p:attrNameLst>
                                      </p:cBhvr>
                                      <p:to>
                                        <p:strVal val="solid"/>
                                      </p:to>
                                    </p:set>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grpId="0" nodeType="clickEffect">
                                  <p:stCondLst>
                                    <p:cond delay="0"/>
                                  </p:stCondLst>
                                  <p:childTnLst>
                                    <p:set>
                                      <p:cBhvr>
                                        <p:cTn id="13" dur="1" fill="hold">
                                          <p:stCondLst>
                                            <p:cond delay="0"/>
                                          </p:stCondLst>
                                        </p:cTn>
                                        <p:tgtEl>
                                          <p:spTgt spid="12"/>
                                        </p:tgtEl>
                                        <p:attrNameLst>
                                          <p:attrName>style.visibility</p:attrName>
                                        </p:attrNameLst>
                                      </p:cBhvr>
                                      <p:to>
                                        <p:strVal val="visible"/>
                                      </p:to>
                                    </p:set>
                                    <p:animEffect transition="in" filter="fade">
                                      <p:cBhvr>
                                        <p:cTn id="14" dur="2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build="p"/>
      <p:bldP spid="12"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Epilogue:  Survey results</a:t>
            </a:r>
            <a:endParaRPr lang="en-US"/>
          </a:p>
        </p:txBody>
      </p:sp>
      <p:sp>
        <p:nvSpPr>
          <p:cNvPr id="3" name="Footer Placeholder 2"/>
          <p:cNvSpPr>
            <a:spLocks noGrp="1"/>
          </p:cNvSpPr>
          <p:nvPr>
            <p:ph type="ftr" sz="quarter" idx="11"/>
          </p:nvPr>
        </p:nvSpPr>
        <p:spPr/>
        <p:txBody>
          <a:bodyPr/>
          <a:lstStyle/>
          <a:p>
            <a:r>
              <a:rPr lang="en-US" smtClean="0"/>
              <a:t>Some rights reserved, MyWikiBiz.com</a:t>
            </a:r>
            <a:endParaRPr lang="en-US"/>
          </a:p>
        </p:txBody>
      </p:sp>
      <p:sp>
        <p:nvSpPr>
          <p:cNvPr id="4" name="Slide Number Placeholder 3"/>
          <p:cNvSpPr>
            <a:spLocks noGrp="1"/>
          </p:cNvSpPr>
          <p:nvPr>
            <p:ph type="sldNum" sz="quarter" idx="12"/>
          </p:nvPr>
        </p:nvSpPr>
        <p:spPr/>
        <p:txBody>
          <a:bodyPr/>
          <a:lstStyle/>
          <a:p>
            <a:fld id="{75B881E7-2283-4A36-BBC8-F8191F81D2D8}" type="slidenum">
              <a:rPr lang="en-US" smtClean="0"/>
              <a:pPr/>
              <a:t>27</a:t>
            </a:fld>
            <a:endParaRPr lang="en-US"/>
          </a:p>
        </p:txBody>
      </p:sp>
      <p:graphicFrame>
        <p:nvGraphicFramePr>
          <p:cNvPr id="8" name="Chart 7"/>
          <p:cNvGraphicFramePr/>
          <p:nvPr/>
        </p:nvGraphicFramePr>
        <p:xfrm>
          <a:off x="228600" y="1828800"/>
          <a:ext cx="8915400" cy="4191000"/>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Epilogue:  Survey results</a:t>
            </a:r>
            <a:endParaRPr lang="en-US"/>
          </a:p>
        </p:txBody>
      </p:sp>
      <p:sp>
        <p:nvSpPr>
          <p:cNvPr id="3" name="Footer Placeholder 2"/>
          <p:cNvSpPr>
            <a:spLocks noGrp="1"/>
          </p:cNvSpPr>
          <p:nvPr>
            <p:ph type="ftr" sz="quarter" idx="11"/>
          </p:nvPr>
        </p:nvSpPr>
        <p:spPr/>
        <p:txBody>
          <a:bodyPr/>
          <a:lstStyle/>
          <a:p>
            <a:r>
              <a:rPr lang="en-US" smtClean="0"/>
              <a:t>Some rights reserved, MyWikiBiz.com</a:t>
            </a:r>
            <a:endParaRPr lang="en-US"/>
          </a:p>
        </p:txBody>
      </p:sp>
      <p:sp>
        <p:nvSpPr>
          <p:cNvPr id="4" name="Slide Number Placeholder 3"/>
          <p:cNvSpPr>
            <a:spLocks noGrp="1"/>
          </p:cNvSpPr>
          <p:nvPr>
            <p:ph type="sldNum" sz="quarter" idx="12"/>
          </p:nvPr>
        </p:nvSpPr>
        <p:spPr/>
        <p:txBody>
          <a:bodyPr/>
          <a:lstStyle/>
          <a:p>
            <a:fld id="{75B881E7-2283-4A36-BBC8-F8191F81D2D8}" type="slidenum">
              <a:rPr lang="en-US" smtClean="0"/>
              <a:pPr/>
              <a:t>28</a:t>
            </a:fld>
            <a:endParaRPr lang="en-US"/>
          </a:p>
        </p:txBody>
      </p:sp>
      <p:graphicFrame>
        <p:nvGraphicFramePr>
          <p:cNvPr id="8" name="Chart 7"/>
          <p:cNvGraphicFramePr/>
          <p:nvPr/>
        </p:nvGraphicFramePr>
        <p:xfrm>
          <a:off x="228600" y="1828800"/>
          <a:ext cx="8915400" cy="4191000"/>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Epilogue:  Survey results</a:t>
            </a:r>
            <a:endParaRPr lang="en-US"/>
          </a:p>
        </p:txBody>
      </p:sp>
      <p:sp>
        <p:nvSpPr>
          <p:cNvPr id="3" name="Footer Placeholder 2"/>
          <p:cNvSpPr>
            <a:spLocks noGrp="1"/>
          </p:cNvSpPr>
          <p:nvPr>
            <p:ph type="ftr" sz="quarter" idx="11"/>
          </p:nvPr>
        </p:nvSpPr>
        <p:spPr/>
        <p:txBody>
          <a:bodyPr/>
          <a:lstStyle/>
          <a:p>
            <a:r>
              <a:rPr lang="en-US" smtClean="0"/>
              <a:t>Some rights reserved, MyWikiBiz.com</a:t>
            </a:r>
            <a:endParaRPr lang="en-US"/>
          </a:p>
        </p:txBody>
      </p:sp>
      <p:sp>
        <p:nvSpPr>
          <p:cNvPr id="4" name="Slide Number Placeholder 3"/>
          <p:cNvSpPr>
            <a:spLocks noGrp="1"/>
          </p:cNvSpPr>
          <p:nvPr>
            <p:ph type="sldNum" sz="quarter" idx="12"/>
          </p:nvPr>
        </p:nvSpPr>
        <p:spPr/>
        <p:txBody>
          <a:bodyPr/>
          <a:lstStyle/>
          <a:p>
            <a:fld id="{75B881E7-2283-4A36-BBC8-F8191F81D2D8}" type="slidenum">
              <a:rPr lang="en-US" smtClean="0"/>
              <a:pPr/>
              <a:t>29</a:t>
            </a:fld>
            <a:endParaRPr lang="en-US"/>
          </a:p>
        </p:txBody>
      </p:sp>
      <p:graphicFrame>
        <p:nvGraphicFramePr>
          <p:cNvPr id="8" name="Chart 7"/>
          <p:cNvGraphicFramePr/>
          <p:nvPr/>
        </p:nvGraphicFramePr>
        <p:xfrm>
          <a:off x="228600" y="1828800"/>
          <a:ext cx="8915400" cy="4191000"/>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r>
              <a:rPr lang="en-US" smtClean="0"/>
              <a:t>Some rights reserved, MyWikiBiz.com</a:t>
            </a:r>
            <a:endParaRPr lang="en-US"/>
          </a:p>
        </p:txBody>
      </p:sp>
      <p:sp>
        <p:nvSpPr>
          <p:cNvPr id="4" name="Slide Number Placeholder 3"/>
          <p:cNvSpPr>
            <a:spLocks noGrp="1"/>
          </p:cNvSpPr>
          <p:nvPr>
            <p:ph type="sldNum" sz="quarter" idx="12"/>
          </p:nvPr>
        </p:nvSpPr>
        <p:spPr/>
        <p:txBody>
          <a:bodyPr/>
          <a:lstStyle/>
          <a:p>
            <a:fld id="{75B881E7-2283-4A36-BBC8-F8191F81D2D8}" type="slidenum">
              <a:rPr lang="en-US" smtClean="0"/>
              <a:pPr/>
              <a:t>30</a:t>
            </a:fld>
            <a:endParaRPr lang="en-US"/>
          </a:p>
        </p:txBody>
      </p:sp>
      <p:sp>
        <p:nvSpPr>
          <p:cNvPr id="6" name="Rectangle 5"/>
          <p:cNvSpPr/>
          <p:nvPr/>
        </p:nvSpPr>
        <p:spPr>
          <a:xfrm>
            <a:off x="2057400" y="838200"/>
            <a:ext cx="4953000" cy="3477875"/>
          </a:xfrm>
          <a:prstGeom prst="rect">
            <a:avLst/>
          </a:prstGeom>
          <a:solidFill>
            <a:schemeClr val="accent2">
              <a:lumMod val="40000"/>
              <a:lumOff val="60000"/>
            </a:schemeClr>
          </a:solidFill>
          <a:ln w="22225">
            <a:solidFill>
              <a:srgbClr val="FF0000"/>
            </a:solidFill>
          </a:ln>
        </p:spPr>
        <p:txBody>
          <a:bodyPr wrap="square">
            <a:spAutoFit/>
          </a:bodyPr>
          <a:lstStyle/>
          <a:p>
            <a:endParaRPr lang="en-US" smtClean="0"/>
          </a:p>
          <a:p>
            <a:r>
              <a:rPr lang="en-US" smtClean="0"/>
              <a:t>Contacting the author of this presentation:</a:t>
            </a:r>
          </a:p>
          <a:p>
            <a:endParaRPr lang="en-US" smtClean="0"/>
          </a:p>
          <a:p>
            <a:pPr>
              <a:spcAft>
                <a:spcPts val="600"/>
              </a:spcAft>
            </a:pPr>
            <a:r>
              <a:rPr lang="en-US" sz="1400" smtClean="0"/>
              <a:t>Gregory Kohs</a:t>
            </a:r>
          </a:p>
          <a:p>
            <a:pPr>
              <a:spcAft>
                <a:spcPts val="600"/>
              </a:spcAft>
            </a:pPr>
            <a:r>
              <a:rPr lang="en-US" sz="1400" smtClean="0"/>
              <a:t>MyWikiBiz.com</a:t>
            </a:r>
          </a:p>
          <a:p>
            <a:pPr>
              <a:spcAft>
                <a:spcPts val="600"/>
              </a:spcAft>
            </a:pPr>
            <a:r>
              <a:rPr lang="en-US" sz="1400" smtClean="0"/>
              <a:t>489 Lake George Circle</a:t>
            </a:r>
          </a:p>
          <a:p>
            <a:pPr>
              <a:spcAft>
                <a:spcPts val="600"/>
              </a:spcAft>
            </a:pPr>
            <a:r>
              <a:rPr lang="en-US" sz="1400" smtClean="0"/>
              <a:t>West Chester, PA  19382</a:t>
            </a:r>
          </a:p>
          <a:p>
            <a:pPr>
              <a:spcAft>
                <a:spcPts val="600"/>
              </a:spcAft>
            </a:pPr>
            <a:endParaRPr lang="en-US" sz="1400" smtClean="0"/>
          </a:p>
          <a:p>
            <a:pPr>
              <a:spcAft>
                <a:spcPts val="600"/>
              </a:spcAft>
            </a:pPr>
            <a:r>
              <a:rPr lang="en-US" sz="1400" smtClean="0">
                <a:hlinkClick r:id="rId2"/>
              </a:rPr>
              <a:t>ResearchBiz@gmail.com</a:t>
            </a:r>
            <a:endParaRPr lang="en-US" sz="1400" smtClean="0"/>
          </a:p>
          <a:p>
            <a:pPr>
              <a:spcAft>
                <a:spcPts val="600"/>
              </a:spcAft>
            </a:pPr>
            <a:endParaRPr lang="en-US" sz="1400" smtClean="0"/>
          </a:p>
          <a:p>
            <a:pPr>
              <a:spcAft>
                <a:spcPts val="600"/>
              </a:spcAft>
            </a:pPr>
            <a:r>
              <a:rPr lang="en-US" sz="1400" smtClean="0"/>
              <a:t>Phone:  484-NEW-WIKI  (484-639-9454)</a:t>
            </a:r>
          </a:p>
          <a:p>
            <a:pPr>
              <a:spcAft>
                <a:spcPts val="600"/>
              </a:spcAft>
            </a:pPr>
            <a:endParaRPr lang="en-US" sz="1400" smtClean="0"/>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Civic">
  <a:themeElements>
    <a:clrScheme name="Civic">
      <a:dk1>
        <a:sysClr val="windowText" lastClr="000000"/>
      </a:dk1>
      <a:lt1>
        <a:sysClr val="window" lastClr="FFFFFF"/>
      </a:lt1>
      <a:dk2>
        <a:srgbClr val="646B86"/>
      </a:dk2>
      <a:lt2>
        <a:srgbClr val="C5D1D7"/>
      </a:lt2>
      <a:accent1>
        <a:srgbClr val="D16349"/>
      </a:accent1>
      <a:accent2>
        <a:srgbClr val="CCB400"/>
      </a:accent2>
      <a:accent3>
        <a:srgbClr val="8CADAE"/>
      </a:accent3>
      <a:accent4>
        <a:srgbClr val="8C7B70"/>
      </a:accent4>
      <a:accent5>
        <a:srgbClr val="8FB08C"/>
      </a:accent5>
      <a:accent6>
        <a:srgbClr val="D19049"/>
      </a:accent6>
      <a:hlink>
        <a:srgbClr val="00A3D6"/>
      </a:hlink>
      <a:folHlink>
        <a:srgbClr val="694F07"/>
      </a:folHlink>
    </a:clrScheme>
    <a:fontScheme name="Civic">
      <a:majorFont>
        <a:latin typeface="Georgia"/>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Georgia"/>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Civic">
      <a:fillStyleLst>
        <a:solidFill>
          <a:schemeClr val="phClr"/>
        </a:solidFill>
        <a:solidFill>
          <a:schemeClr val="phClr">
            <a:tint val="45000"/>
          </a:schemeClr>
        </a:solidFill>
        <a:solidFill>
          <a:schemeClr val="phClr">
            <a:tint val="95000"/>
          </a:schemeClr>
        </a:solidFill>
      </a:fillStyleLst>
      <a:lnStyleLst>
        <a:ln w="9525" cap="flat" cmpd="sng" algn="ctr">
          <a:solidFill>
            <a:schemeClr val="phClr"/>
          </a:solidFill>
          <a:prstDash val="solid"/>
        </a:ln>
        <a:ln w="11429" cap="flat" cmpd="sng" algn="ctr">
          <a:solidFill>
            <a:schemeClr val="phClr"/>
          </a:solidFill>
          <a:prstDash val="sysDash"/>
        </a:ln>
        <a:ln w="20000" cap="flat" cmpd="sng" algn="ctr">
          <a:solidFill>
            <a:schemeClr val="phClr"/>
          </a:solidFill>
          <a:prstDash val="solid"/>
        </a:ln>
      </a:lnStyleLst>
      <a:effectStyleLst>
        <a:effectStyle>
          <a:effectLst>
            <a:outerShdw blurRad="50800" dist="25400" dir="5400000" rotWithShape="0">
              <a:srgbClr val="000000">
                <a:alpha val="3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threePt" dir="t">
              <a:rot lat="0" lon="0" rev="0"/>
            </a:lightRig>
          </a:scene3d>
          <a:sp3d contourW="9525" prstMaterial="matte">
            <a:bevelT w="0" h="0"/>
            <a:contourClr>
              <a:schemeClr val="phClr">
                <a:shade val="70000"/>
                <a:satMod val="105000"/>
              </a:schemeClr>
            </a:contourClr>
          </a:sp3d>
        </a:effectStyle>
        <a:effectStyle>
          <a:effectLst>
            <a:outerShdw blurRad="50800" dist="25400" dir="5400000" rotWithShape="0">
              <a:srgbClr val="000000">
                <a:alpha val="45000"/>
              </a:srgbClr>
            </a:outerShdw>
          </a:effectLst>
          <a:scene3d>
            <a:camera prst="orthographicFront" fov="0">
              <a:rot lat="0" lon="0" rev="0"/>
            </a:camera>
            <a:lightRig rig="soft" dir="b">
              <a:rot lat="0" lon="0" rev="0"/>
            </a:lightRig>
          </a:scene3d>
          <a:sp3d prstMaterial="dkEdge">
            <a:bevelT w="63500" h="63500" prst="cross"/>
            <a:contourClr>
              <a:schemeClr val="phClr"/>
            </a:contourClr>
          </a:sp3d>
        </a:effectStyle>
      </a:effectStyleLst>
      <a:bgFillStyleLst>
        <a:solidFill>
          <a:schemeClr val="phClr"/>
        </a:solidFill>
        <a:blipFill>
          <a:blip xmlns:r="http://schemas.openxmlformats.org/officeDocument/2006/relationships" r:embed="rId1">
            <a:duotone>
              <a:schemeClr val="phClr">
                <a:shade val="70000"/>
                <a:satMod val="115000"/>
              </a:schemeClr>
              <a:schemeClr val="phClr">
                <a:tint val="85000"/>
              </a:schemeClr>
            </a:duotone>
          </a:blip>
          <a:tile tx="0" ty="0" sx="85000" sy="85000" flip="none" algn="tl"/>
        </a:blipFill>
        <a:blipFill>
          <a:blip xmlns:r="http://schemas.openxmlformats.org/officeDocument/2006/relationships" r:embed="rId2">
            <a:duotone>
              <a:schemeClr val="phClr">
                <a:shade val="65000"/>
                <a:satMod val="115000"/>
              </a:schemeClr>
              <a:schemeClr val="phClr">
                <a:tint val="85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Civic</Template>
  <TotalTime>3467</TotalTime>
  <Words>2273</Words>
  <Application>Microsoft Office PowerPoint</Application>
  <PresentationFormat>On-screen Show (4:3)</PresentationFormat>
  <Paragraphs>267</Paragraphs>
  <Slides>30</Slides>
  <Notes>0</Notes>
  <HiddenSlides>0</HiddenSlides>
  <MMClips>0</MMClips>
  <ScaleCrop>false</ScaleCrop>
  <HeadingPairs>
    <vt:vector size="4" baseType="variant">
      <vt:variant>
        <vt:lpstr>Theme</vt:lpstr>
      </vt:variant>
      <vt:variant>
        <vt:i4>1</vt:i4>
      </vt:variant>
      <vt:variant>
        <vt:lpstr>Slide Titles</vt:lpstr>
      </vt:variant>
      <vt:variant>
        <vt:i4>30</vt:i4>
      </vt:variant>
    </vt:vector>
  </HeadingPairs>
  <TitlesOfParts>
    <vt:vector size="31" baseType="lpstr">
      <vt:lpstr>Civic</vt:lpstr>
      <vt:lpstr>Use At Your Own Risk</vt:lpstr>
      <vt:lpstr>What are Wikipedia’s flaws?</vt:lpstr>
      <vt:lpstr>When to use (and not to use) Wikipedia?</vt:lpstr>
      <vt:lpstr>Wikipedia’s (increasing) stranglehold on Google</vt:lpstr>
      <vt:lpstr>Wikipedia’s accuracy is not improving</vt:lpstr>
      <vt:lpstr>Wikipedia vs. Medscape Drug Reference</vt:lpstr>
      <vt:lpstr>Wikipedia articles about U.S. Senators  deliberately wrong nearly 7% of the time</vt:lpstr>
      <vt:lpstr>Who trusts Wikipedia?  Who copies from it?</vt:lpstr>
      <vt:lpstr>Who is Mike Ilitch, and where was he born?</vt:lpstr>
      <vt:lpstr>Which encyclopedia article lede do you prefer?</vt:lpstr>
      <vt:lpstr>Which encyclopedia article lede do you prefer?</vt:lpstr>
      <vt:lpstr>Which encyclopedia article lede do you prefer?</vt:lpstr>
      <vt:lpstr>Where is Cheltenham High School?</vt:lpstr>
      <vt:lpstr>According to the U.S. Census Bureau</vt:lpstr>
      <vt:lpstr>According to local authorities</vt:lpstr>
      <vt:lpstr>WCHD – Cheltenham Digital Radio</vt:lpstr>
      <vt:lpstr>Page views:  A company</vt:lpstr>
      <vt:lpstr>Page views: An artist</vt:lpstr>
      <vt:lpstr>Page views: A musical group</vt:lpstr>
      <vt:lpstr>After today, will you use Wikipedia  in the same way as you did before today?</vt:lpstr>
      <vt:lpstr>Epilogue:  Survey administered to audience</vt:lpstr>
      <vt:lpstr>Epilogue:  Survey results</vt:lpstr>
      <vt:lpstr>Epilogue:  Survey results</vt:lpstr>
      <vt:lpstr>Epilogue:  Survey results</vt:lpstr>
      <vt:lpstr>Epilogue:  Survey results</vt:lpstr>
      <vt:lpstr>Epilogue:  Survey results</vt:lpstr>
      <vt:lpstr>Epilogue:  Survey results</vt:lpstr>
      <vt:lpstr>Epilogue:  Survey results</vt:lpstr>
      <vt:lpstr>Epilogue:  Survey results</vt:lpstr>
      <vt:lpstr>Slide 30</vt:lpstr>
    </vt:vector>
  </TitlesOfParts>
  <Company>Comcast</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Use At Your Own Risk</dc:title>
  <dc:creator>Gregory Kohs</dc:creator>
  <cp:lastModifiedBy>Gregory Kohs</cp:lastModifiedBy>
  <cp:revision>28</cp:revision>
  <dcterms:created xsi:type="dcterms:W3CDTF">2011-12-08T18:14:24Z</dcterms:created>
  <dcterms:modified xsi:type="dcterms:W3CDTF">2011-12-15T20:35:32Z</dcterms:modified>
</cp:coreProperties>
</file>